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693" r:id="rId4"/>
    <p:sldMasterId id="2147483709" r:id="rId5"/>
    <p:sldMasterId id="2147483721" r:id="rId6"/>
    <p:sldMasterId id="2147483722" r:id="rId7"/>
    <p:sldMasterId id="2147483852" r:id="rId8"/>
    <p:sldMasterId id="2147483864" r:id="rId9"/>
    <p:sldMasterId id="2147483865" r:id="rId10"/>
  </p:sldMasterIdLst>
  <p:notesMasterIdLst>
    <p:notesMasterId r:id="rId28"/>
  </p:notesMasterIdLst>
  <p:sldIdLst>
    <p:sldId id="441" r:id="rId11"/>
    <p:sldId id="439" r:id="rId12"/>
    <p:sldId id="258" r:id="rId13"/>
    <p:sldId id="271" r:id="rId14"/>
    <p:sldId id="268" r:id="rId15"/>
    <p:sldId id="262" r:id="rId16"/>
    <p:sldId id="374" r:id="rId17"/>
    <p:sldId id="263" r:id="rId18"/>
    <p:sldId id="265" r:id="rId19"/>
    <p:sldId id="267" r:id="rId20"/>
    <p:sldId id="402" r:id="rId21"/>
    <p:sldId id="407" r:id="rId22"/>
    <p:sldId id="408" r:id="rId23"/>
    <p:sldId id="435" r:id="rId24"/>
    <p:sldId id="436" r:id="rId25"/>
    <p:sldId id="438" r:id="rId26"/>
    <p:sldId id="43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D3ECB-14C1-4EDF-899F-B8F1294B3555}" v="1" dt="2026-01-29T11:50:24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42" autoAdjust="0"/>
    <p:restoredTop sz="62044" autoAdjust="0"/>
  </p:normalViewPr>
  <p:slideViewPr>
    <p:cSldViewPr>
      <p:cViewPr varScale="1">
        <p:scale>
          <a:sx n="46" d="100"/>
          <a:sy n="46" d="100"/>
        </p:scale>
        <p:origin x="2016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ureen Farhan" userId="943568a4-9167-438d-860f-db3103108a98" providerId="ADAL" clId="{0DC7AA1E-F04B-4304-9024-491B01318F9B}"/>
    <pc:docChg chg="delSld modSld">
      <pc:chgData name="Naureen Farhan" userId="943568a4-9167-438d-860f-db3103108a98" providerId="ADAL" clId="{0DC7AA1E-F04B-4304-9024-491B01318F9B}" dt="2026-01-29T11:50:43.711" v="1" actId="47"/>
      <pc:docMkLst>
        <pc:docMk/>
      </pc:docMkLst>
      <pc:sldChg chg="del">
        <pc:chgData name="Naureen Farhan" userId="943568a4-9167-438d-860f-db3103108a98" providerId="ADAL" clId="{0DC7AA1E-F04B-4304-9024-491B01318F9B}" dt="2026-01-29T11:50:43.711" v="1" actId="47"/>
        <pc:sldMkLst>
          <pc:docMk/>
          <pc:sldMk cId="3522895290" sldId="259"/>
        </pc:sldMkLst>
      </pc:sldChg>
      <pc:sldChg chg="modSp">
        <pc:chgData name="Naureen Farhan" userId="943568a4-9167-438d-860f-db3103108a98" providerId="ADAL" clId="{0DC7AA1E-F04B-4304-9024-491B01318F9B}" dt="2026-01-29T11:50:24.613" v="0"/>
        <pc:sldMkLst>
          <pc:docMk/>
          <pc:sldMk cId="0" sldId="441"/>
        </pc:sldMkLst>
        <pc:spChg chg="mod">
          <ac:chgData name="Naureen Farhan" userId="943568a4-9167-438d-860f-db3103108a98" providerId="ADAL" clId="{0DC7AA1E-F04B-4304-9024-491B01318F9B}" dt="2026-01-29T11:50:24.613" v="0"/>
          <ac:spMkLst>
            <pc:docMk/>
            <pc:sldMk cId="0" sldId="441"/>
            <ac:spMk id="345" creationId="{00000000-0000-0000-0000-000000000000}"/>
          </ac:spMkLst>
        </pc:spChg>
      </pc:sldChg>
    </pc:docChg>
  </pc:docChgLst>
</pc:chgInfo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End to End Delay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[Book.xlsx]Sheet1!$B$2</c:f>
              <c:strCache>
                <c:ptCount val="1"/>
                <c:pt idx="0">
                  <c:v>Cooperative Clustered PD – NOMA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[Book.xlsx]Sheet1!$A$3:$A$8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cat>
          <c:val>
            <c:numRef>
              <c:f>[Book.xlsx]Sheet1!$B$3:$B$8</c:f>
              <c:numCache>
                <c:formatCode>General</c:formatCode>
                <c:ptCount val="6"/>
                <c:pt idx="0">
                  <c:v>0.15</c:v>
                </c:pt>
                <c:pt idx="1">
                  <c:v>0.25</c:v>
                </c:pt>
                <c:pt idx="2">
                  <c:v>0.28999999999999998</c:v>
                </c:pt>
                <c:pt idx="3">
                  <c:v>0.34</c:v>
                </c:pt>
                <c:pt idx="4">
                  <c:v>0.36</c:v>
                </c:pt>
                <c:pt idx="5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6-354E-B132-9129659E1ABC}"/>
            </c:ext>
          </c:extLst>
        </c:ser>
        <c:ser>
          <c:idx val="1"/>
          <c:order val="1"/>
          <c:tx>
            <c:strRef>
              <c:f>[Book.xlsx]Sheet1!$C$2</c:f>
              <c:strCache>
                <c:ptCount val="1"/>
                <c:pt idx="0">
                  <c:v>IMHC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[Book.xlsx]Sheet1!$A$3:$A$8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cat>
          <c:val>
            <c:numRef>
              <c:f>[Book.xlsx]Sheet1!$C$3:$C$8</c:f>
              <c:numCache>
                <c:formatCode>General</c:formatCode>
                <c:ptCount val="6"/>
                <c:pt idx="0">
                  <c:v>0.2</c:v>
                </c:pt>
                <c:pt idx="1">
                  <c:v>0.3</c:v>
                </c:pt>
                <c:pt idx="2">
                  <c:v>0.35</c:v>
                </c:pt>
                <c:pt idx="3">
                  <c:v>0.38</c:v>
                </c:pt>
                <c:pt idx="4">
                  <c:v>0.4</c:v>
                </c:pt>
                <c:pt idx="5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E6-354E-B132-9129659E1ABC}"/>
            </c:ext>
          </c:extLst>
        </c:ser>
        <c:ser>
          <c:idx val="2"/>
          <c:order val="2"/>
          <c:tx>
            <c:strRef>
              <c:f>[Book.xlsx]Sheet1!$D$2</c:f>
              <c:strCache>
                <c:ptCount val="1"/>
                <c:pt idx="0">
                  <c:v>Existing Hybrid Clustering Technique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[Book.xlsx]Sheet1!$A$3:$A$8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cat>
          <c:val>
            <c:numRef>
              <c:f>[Book.xlsx]Sheet1!$D$3:$D$8</c:f>
              <c:numCache>
                <c:formatCode>General</c:formatCode>
                <c:ptCount val="6"/>
                <c:pt idx="0">
                  <c:v>0.35</c:v>
                </c:pt>
                <c:pt idx="1">
                  <c:v>0.39</c:v>
                </c:pt>
                <c:pt idx="2">
                  <c:v>0.42</c:v>
                </c:pt>
                <c:pt idx="3">
                  <c:v>0.46</c:v>
                </c:pt>
                <c:pt idx="4">
                  <c:v>0.5</c:v>
                </c:pt>
                <c:pt idx="5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E6-354E-B132-9129659E1AB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40817408"/>
        <c:axId val="340818944"/>
      </c:barChart>
      <c:catAx>
        <c:axId val="34081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340818944"/>
        <c:crosses val="autoZero"/>
        <c:auto val="1"/>
        <c:lblAlgn val="ctr"/>
        <c:lblOffset val="100"/>
        <c:noMultiLvlLbl val="0"/>
      </c:catAx>
      <c:valAx>
        <c:axId val="340818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817408"/>
        <c:crosses val="autoZero"/>
        <c:crossBetween val="between"/>
      </c:valAx>
    </c:plotArea>
    <c:legend>
      <c:legendPos val="t"/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Throughput with increased number of devices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[Book.xlsx]Sheet1!$B$28</c:f>
              <c:strCache>
                <c:ptCount val="1"/>
                <c:pt idx="0">
                  <c:v>Cooperative Clustered PD – NOMA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[Book.xlsx]Sheet1!$A$29:$A$34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cat>
          <c:val>
            <c:numRef>
              <c:f>[Book.xlsx]Sheet1!$B$29:$B$34</c:f>
              <c:numCache>
                <c:formatCode>General</c:formatCode>
                <c:ptCount val="6"/>
                <c:pt idx="0">
                  <c:v>4.3099999999999996</c:v>
                </c:pt>
                <c:pt idx="1">
                  <c:v>5.31</c:v>
                </c:pt>
                <c:pt idx="2">
                  <c:v>5.89</c:v>
                </c:pt>
                <c:pt idx="3">
                  <c:v>6.31</c:v>
                </c:pt>
                <c:pt idx="4">
                  <c:v>6.6</c:v>
                </c:pt>
                <c:pt idx="5">
                  <c:v>6.72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14-9047-9507-18D6E9C8AF9F}"/>
            </c:ext>
          </c:extLst>
        </c:ser>
        <c:ser>
          <c:idx val="1"/>
          <c:order val="1"/>
          <c:tx>
            <c:strRef>
              <c:f>[Book.xlsx]Sheet1!$C$28</c:f>
              <c:strCache>
                <c:ptCount val="1"/>
                <c:pt idx="0">
                  <c:v>IMHC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[Book.xlsx]Sheet1!$A$29:$A$34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cat>
          <c:val>
            <c:numRef>
              <c:f>[Book.xlsx]Sheet1!$C$29:$C$34</c:f>
              <c:numCache>
                <c:formatCode>General</c:formatCode>
                <c:ptCount val="6"/>
                <c:pt idx="0">
                  <c:v>3.73</c:v>
                </c:pt>
                <c:pt idx="1">
                  <c:v>4.7300000000000004</c:v>
                </c:pt>
                <c:pt idx="2">
                  <c:v>5.31</c:v>
                </c:pt>
                <c:pt idx="3">
                  <c:v>5.73</c:v>
                </c:pt>
                <c:pt idx="4">
                  <c:v>6.3</c:v>
                </c:pt>
                <c:pt idx="5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14-9047-9507-18D6E9C8AF9F}"/>
            </c:ext>
          </c:extLst>
        </c:ser>
        <c:ser>
          <c:idx val="2"/>
          <c:order val="2"/>
          <c:tx>
            <c:strRef>
              <c:f>[Book.xlsx]Sheet1!$D$28</c:f>
              <c:strCache>
                <c:ptCount val="1"/>
                <c:pt idx="0">
                  <c:v>Existing Hybrid Clustering Technique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[Book.xlsx]Sheet1!$A$29:$A$34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cat>
          <c:val>
            <c:numRef>
              <c:f>[Book.xlsx]Sheet1!$D$29:$D$34</c:f>
              <c:numCache>
                <c:formatCode>General</c:formatCode>
                <c:ptCount val="6"/>
                <c:pt idx="0">
                  <c:v>3.14</c:v>
                </c:pt>
                <c:pt idx="1">
                  <c:v>4.1399999999999997</c:v>
                </c:pt>
                <c:pt idx="2">
                  <c:v>4.7300000000000004</c:v>
                </c:pt>
                <c:pt idx="3">
                  <c:v>5.14</c:v>
                </c:pt>
                <c:pt idx="4">
                  <c:v>5.73</c:v>
                </c:pt>
                <c:pt idx="5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14-9047-9507-18D6E9C8AF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40236160"/>
        <c:axId val="340237696"/>
      </c:barChart>
      <c:catAx>
        <c:axId val="34023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en-US"/>
          </a:p>
        </c:txPr>
        <c:crossAx val="340237696"/>
        <c:crosses val="autoZero"/>
        <c:auto val="1"/>
        <c:lblAlgn val="ctr"/>
        <c:lblOffset val="100"/>
        <c:noMultiLvlLbl val="0"/>
      </c:catAx>
      <c:valAx>
        <c:axId val="340237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40236160"/>
        <c:crosses val="autoZero"/>
        <c:crossBetween val="between"/>
      </c:valAx>
    </c:plotArea>
    <c:legend>
      <c:legendPos val="t"/>
      <c:overlay val="0"/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68770-AB9E-4231-B412-87FEA5EF5D66}" type="doc">
      <dgm:prSet loTypeId="urn:microsoft.com/office/officeart/2005/8/layout/hierarchy6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9F564D-5C09-446F-9A70-F781DBF7650C}">
      <dgm:prSet phldrT="[Text]" custT="1"/>
      <dgm:spPr/>
      <dgm:t>
        <a:bodyPr/>
        <a:lstStyle/>
        <a:p>
          <a:r>
            <a:rPr lang="en-US" sz="1400" b="1" dirty="0"/>
            <a:t>Massive Connectivity in IOT</a:t>
          </a:r>
        </a:p>
      </dgm:t>
    </dgm:pt>
    <dgm:pt modelId="{B34D64CF-81B1-4F1F-AD28-0C2A0DE8C18F}" type="parTrans" cxnId="{A5A25853-7D37-46CE-B6A5-16F96873FC50}">
      <dgm:prSet/>
      <dgm:spPr/>
      <dgm:t>
        <a:bodyPr/>
        <a:lstStyle/>
        <a:p>
          <a:endParaRPr lang="en-US" sz="1400" b="1"/>
        </a:p>
      </dgm:t>
    </dgm:pt>
    <dgm:pt modelId="{AB6E0BE0-C84B-4F5D-97B1-A25812A6894F}" type="sibTrans" cxnId="{A5A25853-7D37-46CE-B6A5-16F96873FC50}">
      <dgm:prSet/>
      <dgm:spPr/>
      <dgm:t>
        <a:bodyPr/>
        <a:lstStyle/>
        <a:p>
          <a:endParaRPr lang="en-US" sz="1400" b="1"/>
        </a:p>
      </dgm:t>
    </dgm:pt>
    <dgm:pt modelId="{02B1834B-C583-490E-8D4B-CEA82E74401A}">
      <dgm:prSet phldrT="[Text]" custT="1"/>
      <dgm:spPr/>
      <dgm:t>
        <a:bodyPr/>
        <a:lstStyle/>
        <a:p>
          <a:r>
            <a:rPr lang="en-US" sz="1400" b="1" dirty="0"/>
            <a:t>Ultra High Reliability</a:t>
          </a:r>
        </a:p>
      </dgm:t>
    </dgm:pt>
    <dgm:pt modelId="{8A79681F-A2E3-47B5-981B-58B4D95CB04A}" type="parTrans" cxnId="{9A9A6729-A92D-444F-A35C-0B55DA33C29A}">
      <dgm:prSet/>
      <dgm:spPr/>
      <dgm:t>
        <a:bodyPr/>
        <a:lstStyle/>
        <a:p>
          <a:endParaRPr lang="en-US" sz="1400" b="1"/>
        </a:p>
      </dgm:t>
    </dgm:pt>
    <dgm:pt modelId="{4CA2466C-AC70-438C-9983-C6AE9A7D507C}" type="sibTrans" cxnId="{9A9A6729-A92D-444F-A35C-0B55DA33C29A}">
      <dgm:prSet/>
      <dgm:spPr/>
      <dgm:t>
        <a:bodyPr/>
        <a:lstStyle/>
        <a:p>
          <a:endParaRPr lang="en-US" sz="1400" b="1"/>
        </a:p>
      </dgm:t>
    </dgm:pt>
    <dgm:pt modelId="{AFB9039F-FAB3-45BE-A591-D0FEDB2696ED}">
      <dgm:prSet custT="1"/>
      <dgm:spPr/>
      <dgm:t>
        <a:bodyPr/>
        <a:lstStyle/>
        <a:p>
          <a:r>
            <a:rPr lang="en-US" sz="1400" b="1" dirty="0"/>
            <a:t>Reduced Latency</a:t>
          </a:r>
        </a:p>
      </dgm:t>
    </dgm:pt>
    <dgm:pt modelId="{B35FDCA6-E06F-4D44-8B55-AFA9CBF09CC9}" type="parTrans" cxnId="{CA4016D6-4485-4071-A692-B6CB89C746D9}">
      <dgm:prSet/>
      <dgm:spPr/>
      <dgm:t>
        <a:bodyPr/>
        <a:lstStyle/>
        <a:p>
          <a:endParaRPr lang="en-US" sz="1400" b="1"/>
        </a:p>
      </dgm:t>
    </dgm:pt>
    <dgm:pt modelId="{CF62D0A6-0F46-4A23-A5B1-24E3F924C16A}" type="sibTrans" cxnId="{CA4016D6-4485-4071-A692-B6CB89C746D9}">
      <dgm:prSet/>
      <dgm:spPr/>
      <dgm:t>
        <a:bodyPr/>
        <a:lstStyle/>
        <a:p>
          <a:endParaRPr lang="en-US" sz="1400" b="1"/>
        </a:p>
      </dgm:t>
    </dgm:pt>
    <dgm:pt modelId="{82AC398F-C925-4BAA-9D66-565305EB4A6E}">
      <dgm:prSet phldrT="[Text]" custT="1"/>
      <dgm:spPr/>
      <dgm:t>
        <a:bodyPr/>
        <a:lstStyle/>
        <a:p>
          <a:r>
            <a:rPr lang="en-US" sz="1400" b="1" dirty="0"/>
            <a:t>Increased Overall Throughput </a:t>
          </a:r>
        </a:p>
      </dgm:t>
    </dgm:pt>
    <dgm:pt modelId="{EF1C3B92-1371-48D0-B061-69FABF836063}" type="parTrans" cxnId="{A21CBA4E-9BCB-4F20-AB0D-A23C50770B7A}">
      <dgm:prSet/>
      <dgm:spPr/>
      <dgm:t>
        <a:bodyPr/>
        <a:lstStyle/>
        <a:p>
          <a:endParaRPr lang="en-US" sz="1400" b="1"/>
        </a:p>
      </dgm:t>
    </dgm:pt>
    <dgm:pt modelId="{9E2B4202-F81C-40EF-948B-1B7D9F85C7F1}" type="sibTrans" cxnId="{A21CBA4E-9BCB-4F20-AB0D-A23C50770B7A}">
      <dgm:prSet/>
      <dgm:spPr/>
      <dgm:t>
        <a:bodyPr/>
        <a:lstStyle/>
        <a:p>
          <a:endParaRPr lang="en-US" sz="1400" b="1"/>
        </a:p>
      </dgm:t>
    </dgm:pt>
    <dgm:pt modelId="{F41E2E7C-CCE2-490D-9D6C-8A30A237F4A8}" type="pres">
      <dgm:prSet presAssocID="{35668770-AB9E-4231-B412-87FEA5EF5D6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C78D217-4D87-4A40-BA86-D6A10DBC938A}" type="pres">
      <dgm:prSet presAssocID="{35668770-AB9E-4231-B412-87FEA5EF5D66}" presName="hierFlow" presStyleCnt="0"/>
      <dgm:spPr/>
    </dgm:pt>
    <dgm:pt modelId="{2C71DDB9-A796-4AEE-A8E1-EF33A71ECB1B}" type="pres">
      <dgm:prSet presAssocID="{35668770-AB9E-4231-B412-87FEA5EF5D6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7035F27-8FCB-4881-9398-9B1A7BFD639C}" type="pres">
      <dgm:prSet presAssocID="{9A9F564D-5C09-446F-9A70-F781DBF7650C}" presName="Name14" presStyleCnt="0"/>
      <dgm:spPr/>
    </dgm:pt>
    <dgm:pt modelId="{CFA85AD5-9803-4035-BE3B-6A851439CA77}" type="pres">
      <dgm:prSet presAssocID="{9A9F564D-5C09-446F-9A70-F781DBF7650C}" presName="level1Shape" presStyleLbl="node0" presStyleIdx="0" presStyleCnt="1" custScaleX="166382">
        <dgm:presLayoutVars>
          <dgm:chPref val="3"/>
        </dgm:presLayoutVars>
      </dgm:prSet>
      <dgm:spPr/>
    </dgm:pt>
    <dgm:pt modelId="{40E562C0-3FBB-4863-A02B-98BC0CED776D}" type="pres">
      <dgm:prSet presAssocID="{9A9F564D-5C09-446F-9A70-F781DBF7650C}" presName="hierChild2" presStyleCnt="0"/>
      <dgm:spPr/>
    </dgm:pt>
    <dgm:pt modelId="{B696C9AC-3C93-42D3-B61F-E255E3E76B75}" type="pres">
      <dgm:prSet presAssocID="{8A79681F-A2E3-47B5-981B-58B4D95CB04A}" presName="Name19" presStyleLbl="parChTrans1D2" presStyleIdx="0" presStyleCnt="3"/>
      <dgm:spPr/>
    </dgm:pt>
    <dgm:pt modelId="{D47D27F7-9200-4D02-948F-05EF3B32EDC0}" type="pres">
      <dgm:prSet presAssocID="{02B1834B-C583-490E-8D4B-CEA82E74401A}" presName="Name21" presStyleCnt="0"/>
      <dgm:spPr/>
    </dgm:pt>
    <dgm:pt modelId="{555AFA77-D9E8-4A7A-91F9-793E137C4814}" type="pres">
      <dgm:prSet presAssocID="{02B1834B-C583-490E-8D4B-CEA82E74401A}" presName="level2Shape" presStyleLbl="node2" presStyleIdx="0" presStyleCnt="3"/>
      <dgm:spPr/>
    </dgm:pt>
    <dgm:pt modelId="{108F919C-03C4-44AA-A752-1E32788A628E}" type="pres">
      <dgm:prSet presAssocID="{02B1834B-C583-490E-8D4B-CEA82E74401A}" presName="hierChild3" presStyleCnt="0"/>
      <dgm:spPr/>
    </dgm:pt>
    <dgm:pt modelId="{2801B613-D5E6-4F9C-8846-D91DE1A3127F}" type="pres">
      <dgm:prSet presAssocID="{EF1C3B92-1371-48D0-B061-69FABF836063}" presName="Name19" presStyleLbl="parChTrans1D2" presStyleIdx="1" presStyleCnt="3"/>
      <dgm:spPr/>
    </dgm:pt>
    <dgm:pt modelId="{2000BDA9-65A1-4104-9DC5-F0A18B29977D}" type="pres">
      <dgm:prSet presAssocID="{82AC398F-C925-4BAA-9D66-565305EB4A6E}" presName="Name21" presStyleCnt="0"/>
      <dgm:spPr/>
    </dgm:pt>
    <dgm:pt modelId="{93C9B896-4B16-4CB6-A5AA-A0FD3DC87DAE}" type="pres">
      <dgm:prSet presAssocID="{82AC398F-C925-4BAA-9D66-565305EB4A6E}" presName="level2Shape" presStyleLbl="node2" presStyleIdx="1" presStyleCnt="3"/>
      <dgm:spPr/>
    </dgm:pt>
    <dgm:pt modelId="{37AA2372-0D11-4768-AB3F-5C829F06B56B}" type="pres">
      <dgm:prSet presAssocID="{82AC398F-C925-4BAA-9D66-565305EB4A6E}" presName="hierChild3" presStyleCnt="0"/>
      <dgm:spPr/>
    </dgm:pt>
    <dgm:pt modelId="{0B439121-3314-4A8C-A9BC-D8B6995B4BFE}" type="pres">
      <dgm:prSet presAssocID="{B35FDCA6-E06F-4D44-8B55-AFA9CBF09CC9}" presName="Name19" presStyleLbl="parChTrans1D2" presStyleIdx="2" presStyleCnt="3"/>
      <dgm:spPr/>
    </dgm:pt>
    <dgm:pt modelId="{B561156A-14A4-4E56-9C95-2C2536D81B96}" type="pres">
      <dgm:prSet presAssocID="{AFB9039F-FAB3-45BE-A591-D0FEDB2696ED}" presName="Name21" presStyleCnt="0"/>
      <dgm:spPr/>
    </dgm:pt>
    <dgm:pt modelId="{1030D548-BA2B-4A59-9A48-26DA04D3B13E}" type="pres">
      <dgm:prSet presAssocID="{AFB9039F-FAB3-45BE-A591-D0FEDB2696ED}" presName="level2Shape" presStyleLbl="node2" presStyleIdx="2" presStyleCnt="3"/>
      <dgm:spPr/>
    </dgm:pt>
    <dgm:pt modelId="{95C62ADB-CDA0-44F2-955F-C7E82EDFCC33}" type="pres">
      <dgm:prSet presAssocID="{AFB9039F-FAB3-45BE-A591-D0FEDB2696ED}" presName="hierChild3" presStyleCnt="0"/>
      <dgm:spPr/>
    </dgm:pt>
    <dgm:pt modelId="{8C3F6DE3-3324-4F67-ADC8-E79A625BB0FB}" type="pres">
      <dgm:prSet presAssocID="{35668770-AB9E-4231-B412-87FEA5EF5D66}" presName="bgShapesFlow" presStyleCnt="0"/>
      <dgm:spPr/>
    </dgm:pt>
  </dgm:ptLst>
  <dgm:cxnLst>
    <dgm:cxn modelId="{59E1540B-50BB-46DC-9640-2D439D23FEFE}" type="presOf" srcId="{AFB9039F-FAB3-45BE-A591-D0FEDB2696ED}" destId="{1030D548-BA2B-4A59-9A48-26DA04D3B13E}" srcOrd="0" destOrd="0" presId="urn:microsoft.com/office/officeart/2005/8/layout/hierarchy6"/>
    <dgm:cxn modelId="{9A9A6729-A92D-444F-A35C-0B55DA33C29A}" srcId="{9A9F564D-5C09-446F-9A70-F781DBF7650C}" destId="{02B1834B-C583-490E-8D4B-CEA82E74401A}" srcOrd="0" destOrd="0" parTransId="{8A79681F-A2E3-47B5-981B-58B4D95CB04A}" sibTransId="{4CA2466C-AC70-438C-9983-C6AE9A7D507C}"/>
    <dgm:cxn modelId="{B7ADA664-7D30-4BA7-B2EE-2B0E46D3EA3A}" type="presOf" srcId="{9A9F564D-5C09-446F-9A70-F781DBF7650C}" destId="{CFA85AD5-9803-4035-BE3B-6A851439CA77}" srcOrd="0" destOrd="0" presId="urn:microsoft.com/office/officeart/2005/8/layout/hierarchy6"/>
    <dgm:cxn modelId="{50A51C49-2F58-42D8-B61D-130EEA8D2018}" type="presOf" srcId="{B35FDCA6-E06F-4D44-8B55-AFA9CBF09CC9}" destId="{0B439121-3314-4A8C-A9BC-D8B6995B4BFE}" srcOrd="0" destOrd="0" presId="urn:microsoft.com/office/officeart/2005/8/layout/hierarchy6"/>
    <dgm:cxn modelId="{5F70864A-28A6-4C3B-9B1F-2AE1037759FF}" type="presOf" srcId="{82AC398F-C925-4BAA-9D66-565305EB4A6E}" destId="{93C9B896-4B16-4CB6-A5AA-A0FD3DC87DAE}" srcOrd="0" destOrd="0" presId="urn:microsoft.com/office/officeart/2005/8/layout/hierarchy6"/>
    <dgm:cxn modelId="{A21CBA4E-9BCB-4F20-AB0D-A23C50770B7A}" srcId="{9A9F564D-5C09-446F-9A70-F781DBF7650C}" destId="{82AC398F-C925-4BAA-9D66-565305EB4A6E}" srcOrd="1" destOrd="0" parTransId="{EF1C3B92-1371-48D0-B061-69FABF836063}" sibTransId="{9E2B4202-F81C-40EF-948B-1B7D9F85C7F1}"/>
    <dgm:cxn modelId="{A5A25853-7D37-46CE-B6A5-16F96873FC50}" srcId="{35668770-AB9E-4231-B412-87FEA5EF5D66}" destId="{9A9F564D-5C09-446F-9A70-F781DBF7650C}" srcOrd="0" destOrd="0" parTransId="{B34D64CF-81B1-4F1F-AD28-0C2A0DE8C18F}" sibTransId="{AB6E0BE0-C84B-4F5D-97B1-A25812A6894F}"/>
    <dgm:cxn modelId="{639DCB7D-AED4-4942-B25E-943A42ECF217}" type="presOf" srcId="{EF1C3B92-1371-48D0-B061-69FABF836063}" destId="{2801B613-D5E6-4F9C-8846-D91DE1A3127F}" srcOrd="0" destOrd="0" presId="urn:microsoft.com/office/officeart/2005/8/layout/hierarchy6"/>
    <dgm:cxn modelId="{FCD0AEB0-FE99-4B2C-9D91-553D9369F812}" type="presOf" srcId="{35668770-AB9E-4231-B412-87FEA5EF5D66}" destId="{F41E2E7C-CCE2-490D-9D6C-8A30A237F4A8}" srcOrd="0" destOrd="0" presId="urn:microsoft.com/office/officeart/2005/8/layout/hierarchy6"/>
    <dgm:cxn modelId="{CA4016D6-4485-4071-A692-B6CB89C746D9}" srcId="{9A9F564D-5C09-446F-9A70-F781DBF7650C}" destId="{AFB9039F-FAB3-45BE-A591-D0FEDB2696ED}" srcOrd="2" destOrd="0" parTransId="{B35FDCA6-E06F-4D44-8B55-AFA9CBF09CC9}" sibTransId="{CF62D0A6-0F46-4A23-A5B1-24E3F924C16A}"/>
    <dgm:cxn modelId="{F1856DDB-2F16-4E79-AD0A-86F71DF2C99F}" type="presOf" srcId="{02B1834B-C583-490E-8D4B-CEA82E74401A}" destId="{555AFA77-D9E8-4A7A-91F9-793E137C4814}" srcOrd="0" destOrd="0" presId="urn:microsoft.com/office/officeart/2005/8/layout/hierarchy6"/>
    <dgm:cxn modelId="{754CF7F8-2B88-4C62-A754-E6F9C878DB5E}" type="presOf" srcId="{8A79681F-A2E3-47B5-981B-58B4D95CB04A}" destId="{B696C9AC-3C93-42D3-B61F-E255E3E76B75}" srcOrd="0" destOrd="0" presId="urn:microsoft.com/office/officeart/2005/8/layout/hierarchy6"/>
    <dgm:cxn modelId="{B7CBAD78-CA13-487F-AE2D-8A04CAC241F5}" type="presParOf" srcId="{F41E2E7C-CCE2-490D-9D6C-8A30A237F4A8}" destId="{9C78D217-4D87-4A40-BA86-D6A10DBC938A}" srcOrd="0" destOrd="0" presId="urn:microsoft.com/office/officeart/2005/8/layout/hierarchy6"/>
    <dgm:cxn modelId="{F7105CC5-1DF7-4C92-943F-C1EE6F1EFB87}" type="presParOf" srcId="{9C78D217-4D87-4A40-BA86-D6A10DBC938A}" destId="{2C71DDB9-A796-4AEE-A8E1-EF33A71ECB1B}" srcOrd="0" destOrd="0" presId="urn:microsoft.com/office/officeart/2005/8/layout/hierarchy6"/>
    <dgm:cxn modelId="{A7F45026-76AB-4BF3-BA2E-353E376251B4}" type="presParOf" srcId="{2C71DDB9-A796-4AEE-A8E1-EF33A71ECB1B}" destId="{F7035F27-8FCB-4881-9398-9B1A7BFD639C}" srcOrd="0" destOrd="0" presId="urn:microsoft.com/office/officeart/2005/8/layout/hierarchy6"/>
    <dgm:cxn modelId="{4B324521-DFBE-4284-A8C0-7CC67700DE71}" type="presParOf" srcId="{F7035F27-8FCB-4881-9398-9B1A7BFD639C}" destId="{CFA85AD5-9803-4035-BE3B-6A851439CA77}" srcOrd="0" destOrd="0" presId="urn:microsoft.com/office/officeart/2005/8/layout/hierarchy6"/>
    <dgm:cxn modelId="{58AEB327-D790-4F0F-81BB-4E8DE9AA1B34}" type="presParOf" srcId="{F7035F27-8FCB-4881-9398-9B1A7BFD639C}" destId="{40E562C0-3FBB-4863-A02B-98BC0CED776D}" srcOrd="1" destOrd="0" presId="urn:microsoft.com/office/officeart/2005/8/layout/hierarchy6"/>
    <dgm:cxn modelId="{D8AFEAF4-64FD-4BBA-9425-353B3B98EB8E}" type="presParOf" srcId="{40E562C0-3FBB-4863-A02B-98BC0CED776D}" destId="{B696C9AC-3C93-42D3-B61F-E255E3E76B75}" srcOrd="0" destOrd="0" presId="urn:microsoft.com/office/officeart/2005/8/layout/hierarchy6"/>
    <dgm:cxn modelId="{5274465C-0E7F-423A-A733-6D9CE2B158A6}" type="presParOf" srcId="{40E562C0-3FBB-4863-A02B-98BC0CED776D}" destId="{D47D27F7-9200-4D02-948F-05EF3B32EDC0}" srcOrd="1" destOrd="0" presId="urn:microsoft.com/office/officeart/2005/8/layout/hierarchy6"/>
    <dgm:cxn modelId="{10F8CD01-8513-4FC8-B57B-548CA4C6DD42}" type="presParOf" srcId="{D47D27F7-9200-4D02-948F-05EF3B32EDC0}" destId="{555AFA77-D9E8-4A7A-91F9-793E137C4814}" srcOrd="0" destOrd="0" presId="urn:microsoft.com/office/officeart/2005/8/layout/hierarchy6"/>
    <dgm:cxn modelId="{9DFB9E02-FAD0-4087-9EA6-FB3B88FDD785}" type="presParOf" srcId="{D47D27F7-9200-4D02-948F-05EF3B32EDC0}" destId="{108F919C-03C4-44AA-A752-1E32788A628E}" srcOrd="1" destOrd="0" presId="urn:microsoft.com/office/officeart/2005/8/layout/hierarchy6"/>
    <dgm:cxn modelId="{631801DD-715A-474D-A309-102A27C541F1}" type="presParOf" srcId="{40E562C0-3FBB-4863-A02B-98BC0CED776D}" destId="{2801B613-D5E6-4F9C-8846-D91DE1A3127F}" srcOrd="2" destOrd="0" presId="urn:microsoft.com/office/officeart/2005/8/layout/hierarchy6"/>
    <dgm:cxn modelId="{8AF01AB8-31EC-4C97-B871-576C675AFCFA}" type="presParOf" srcId="{40E562C0-3FBB-4863-A02B-98BC0CED776D}" destId="{2000BDA9-65A1-4104-9DC5-F0A18B29977D}" srcOrd="3" destOrd="0" presId="urn:microsoft.com/office/officeart/2005/8/layout/hierarchy6"/>
    <dgm:cxn modelId="{E87ADF5B-D333-4B42-86C5-6FD7ECABBB75}" type="presParOf" srcId="{2000BDA9-65A1-4104-9DC5-F0A18B29977D}" destId="{93C9B896-4B16-4CB6-A5AA-A0FD3DC87DAE}" srcOrd="0" destOrd="0" presId="urn:microsoft.com/office/officeart/2005/8/layout/hierarchy6"/>
    <dgm:cxn modelId="{1092C3DD-0739-46A8-A29A-76B241B40277}" type="presParOf" srcId="{2000BDA9-65A1-4104-9DC5-F0A18B29977D}" destId="{37AA2372-0D11-4768-AB3F-5C829F06B56B}" srcOrd="1" destOrd="0" presId="urn:microsoft.com/office/officeart/2005/8/layout/hierarchy6"/>
    <dgm:cxn modelId="{F62AA2AB-65E5-4875-9123-D70550488B6F}" type="presParOf" srcId="{40E562C0-3FBB-4863-A02B-98BC0CED776D}" destId="{0B439121-3314-4A8C-A9BC-D8B6995B4BFE}" srcOrd="4" destOrd="0" presId="urn:microsoft.com/office/officeart/2005/8/layout/hierarchy6"/>
    <dgm:cxn modelId="{99A83927-4454-4406-99B3-E50590165FAA}" type="presParOf" srcId="{40E562C0-3FBB-4863-A02B-98BC0CED776D}" destId="{B561156A-14A4-4E56-9C95-2C2536D81B96}" srcOrd="5" destOrd="0" presId="urn:microsoft.com/office/officeart/2005/8/layout/hierarchy6"/>
    <dgm:cxn modelId="{1E93ED0B-C36B-4903-BF69-9105319D64E8}" type="presParOf" srcId="{B561156A-14A4-4E56-9C95-2C2536D81B96}" destId="{1030D548-BA2B-4A59-9A48-26DA04D3B13E}" srcOrd="0" destOrd="0" presId="urn:microsoft.com/office/officeart/2005/8/layout/hierarchy6"/>
    <dgm:cxn modelId="{9ABF0FEA-2AAD-4264-A1D5-A7C166A21078}" type="presParOf" srcId="{B561156A-14A4-4E56-9C95-2C2536D81B96}" destId="{95C62ADB-CDA0-44F2-955F-C7E82EDFCC33}" srcOrd="1" destOrd="0" presId="urn:microsoft.com/office/officeart/2005/8/layout/hierarchy6"/>
    <dgm:cxn modelId="{8781F945-3330-4E48-877E-8D0CCE170004}" type="presParOf" srcId="{F41E2E7C-CCE2-490D-9D6C-8A30A237F4A8}" destId="{8C3F6DE3-3324-4F67-ADC8-E79A625BB0FB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0E5C99-A351-472B-B63D-D60D94B01BD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EFC35B-E89A-4C68-B778-4439EE5AE949}">
      <dgm:prSet phldrT="[Text]" custT="1"/>
      <dgm:spPr/>
      <dgm:t>
        <a:bodyPr/>
        <a:lstStyle/>
        <a:p>
          <a:pPr algn="ctr"/>
          <a:r>
            <a:rPr lang="en-US" sz="1600" b="1"/>
            <a:t>Increased Capacity in IIOT Networks</a:t>
          </a:r>
        </a:p>
      </dgm:t>
    </dgm:pt>
    <dgm:pt modelId="{BE8F8D48-0CD6-4B1D-9332-FCAB5602C84C}" type="parTrans" cxnId="{2D8288F6-B5C5-4B2D-BF5B-9D2FF992EEF4}">
      <dgm:prSet/>
      <dgm:spPr/>
      <dgm:t>
        <a:bodyPr/>
        <a:lstStyle/>
        <a:p>
          <a:pPr algn="ctr"/>
          <a:endParaRPr lang="en-US" sz="1600" b="1"/>
        </a:p>
      </dgm:t>
    </dgm:pt>
    <dgm:pt modelId="{CECC2C76-43FA-4DD8-9A89-75978E4C7042}" type="sibTrans" cxnId="{2D8288F6-B5C5-4B2D-BF5B-9D2FF992EEF4}">
      <dgm:prSet/>
      <dgm:spPr/>
      <dgm:t>
        <a:bodyPr/>
        <a:lstStyle/>
        <a:p>
          <a:pPr algn="ctr"/>
          <a:endParaRPr lang="en-US" sz="1600" b="1"/>
        </a:p>
      </dgm:t>
    </dgm:pt>
    <dgm:pt modelId="{90BE2A08-C32A-447E-A1F5-164560037172}">
      <dgm:prSet phldrT="[Text]" custT="1"/>
      <dgm:spPr/>
      <dgm:t>
        <a:bodyPr/>
        <a:lstStyle/>
        <a:p>
          <a:pPr algn="ctr"/>
          <a:r>
            <a:rPr lang="en-US" sz="1600" b="1"/>
            <a:t>Reduced Cell Size (SBS)</a:t>
          </a:r>
        </a:p>
      </dgm:t>
    </dgm:pt>
    <dgm:pt modelId="{8349904B-B406-4273-A896-66B9FD60A76E}" type="parTrans" cxnId="{CD5FAF08-48CA-41B4-8BEC-6471B5EC58BC}">
      <dgm:prSet custT="1"/>
      <dgm:spPr/>
      <dgm:t>
        <a:bodyPr/>
        <a:lstStyle/>
        <a:p>
          <a:pPr algn="ctr"/>
          <a:endParaRPr lang="en-US" sz="1600" b="1"/>
        </a:p>
      </dgm:t>
    </dgm:pt>
    <dgm:pt modelId="{1BF1CC27-03B7-49C1-BA20-12615557ACA6}" type="sibTrans" cxnId="{CD5FAF08-48CA-41B4-8BEC-6471B5EC58BC}">
      <dgm:prSet/>
      <dgm:spPr/>
      <dgm:t>
        <a:bodyPr/>
        <a:lstStyle/>
        <a:p>
          <a:pPr algn="ctr"/>
          <a:endParaRPr lang="en-US" sz="1600" b="1"/>
        </a:p>
      </dgm:t>
    </dgm:pt>
    <dgm:pt modelId="{2500EC21-7CF2-439C-8223-DC4DEA3B10AF}">
      <dgm:prSet phldrT="[Text]" custT="1"/>
      <dgm:spPr/>
      <dgm:t>
        <a:bodyPr/>
        <a:lstStyle/>
        <a:p>
          <a:pPr algn="ctr"/>
          <a:r>
            <a:rPr lang="en-US" sz="1600" b="1"/>
            <a:t>Enhanced Signal Processing</a:t>
          </a:r>
        </a:p>
      </dgm:t>
    </dgm:pt>
    <dgm:pt modelId="{A0CE93F2-3816-485A-8D01-33D5C4F7AC0B}" type="parTrans" cxnId="{763C8C7B-8748-48A9-BA32-4176BA65569E}">
      <dgm:prSet custT="1"/>
      <dgm:spPr/>
      <dgm:t>
        <a:bodyPr/>
        <a:lstStyle/>
        <a:p>
          <a:pPr algn="ctr"/>
          <a:endParaRPr lang="en-US" sz="1600" b="1"/>
        </a:p>
      </dgm:t>
    </dgm:pt>
    <dgm:pt modelId="{B8B21ECD-3F95-4D44-B809-7B3E43E91587}" type="sibTrans" cxnId="{763C8C7B-8748-48A9-BA32-4176BA65569E}">
      <dgm:prSet/>
      <dgm:spPr/>
      <dgm:t>
        <a:bodyPr/>
        <a:lstStyle/>
        <a:p>
          <a:pPr algn="ctr"/>
          <a:endParaRPr lang="en-US" sz="1600" b="1"/>
        </a:p>
      </dgm:t>
    </dgm:pt>
    <dgm:pt modelId="{226624E7-E5A9-47F4-BD11-9D97763F6A2E}">
      <dgm:prSet phldrT="[Text]" custT="1"/>
      <dgm:spPr/>
      <dgm:t>
        <a:bodyPr/>
        <a:lstStyle/>
        <a:p>
          <a:pPr algn="ctr"/>
          <a:r>
            <a:rPr lang="en-US" sz="1600" b="1" dirty="0"/>
            <a:t>Reduced Interference </a:t>
          </a:r>
        </a:p>
      </dgm:t>
    </dgm:pt>
    <dgm:pt modelId="{41A0F4D0-FCC3-43AF-96E5-5741F6E73C28}" type="parTrans" cxnId="{3E9D4003-CBD0-4F34-9A2B-81C3256F0BC4}">
      <dgm:prSet custT="1"/>
      <dgm:spPr/>
      <dgm:t>
        <a:bodyPr/>
        <a:lstStyle/>
        <a:p>
          <a:pPr algn="ctr"/>
          <a:endParaRPr lang="en-US" sz="1600" b="1"/>
        </a:p>
      </dgm:t>
    </dgm:pt>
    <dgm:pt modelId="{6D936C6C-C964-4BE8-B66A-F4BEC3475A1A}" type="sibTrans" cxnId="{3E9D4003-CBD0-4F34-9A2B-81C3256F0BC4}">
      <dgm:prSet/>
      <dgm:spPr/>
      <dgm:t>
        <a:bodyPr/>
        <a:lstStyle/>
        <a:p>
          <a:pPr algn="ctr"/>
          <a:endParaRPr lang="en-US" sz="1600" b="1"/>
        </a:p>
      </dgm:t>
    </dgm:pt>
    <dgm:pt modelId="{61A37BD9-C1E1-4764-BEDE-87D263CE8547}" type="pres">
      <dgm:prSet presAssocID="{5A0E5C99-A351-472B-B63D-D60D94B01BD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CB46470-F5AB-4540-993B-0BF36C73003E}" type="pres">
      <dgm:prSet presAssocID="{55EFC35B-E89A-4C68-B778-4439EE5AE949}" presName="root1" presStyleCnt="0"/>
      <dgm:spPr/>
    </dgm:pt>
    <dgm:pt modelId="{542687F9-C0C8-4E3D-AD84-701331652864}" type="pres">
      <dgm:prSet presAssocID="{55EFC35B-E89A-4C68-B778-4439EE5AE949}" presName="LevelOneTextNode" presStyleLbl="node0" presStyleIdx="0" presStyleCnt="1">
        <dgm:presLayoutVars>
          <dgm:chPref val="3"/>
        </dgm:presLayoutVars>
      </dgm:prSet>
      <dgm:spPr/>
    </dgm:pt>
    <dgm:pt modelId="{039E258D-7964-4EB1-80FC-0FDE926D5CE6}" type="pres">
      <dgm:prSet presAssocID="{55EFC35B-E89A-4C68-B778-4439EE5AE949}" presName="level2hierChild" presStyleCnt="0"/>
      <dgm:spPr/>
    </dgm:pt>
    <dgm:pt modelId="{3548035D-0949-41A5-B6D0-F84F00118D4B}" type="pres">
      <dgm:prSet presAssocID="{8349904B-B406-4273-A896-66B9FD60A76E}" presName="conn2-1" presStyleLbl="parChTrans1D2" presStyleIdx="0" presStyleCnt="3"/>
      <dgm:spPr/>
    </dgm:pt>
    <dgm:pt modelId="{3852870F-EF05-47A2-8FEF-A9DE7CAE176A}" type="pres">
      <dgm:prSet presAssocID="{8349904B-B406-4273-A896-66B9FD60A76E}" presName="connTx" presStyleLbl="parChTrans1D2" presStyleIdx="0" presStyleCnt="3"/>
      <dgm:spPr/>
    </dgm:pt>
    <dgm:pt modelId="{E7DCA493-DFD2-4686-A54D-57712993D872}" type="pres">
      <dgm:prSet presAssocID="{90BE2A08-C32A-447E-A1F5-164560037172}" presName="root2" presStyleCnt="0"/>
      <dgm:spPr/>
    </dgm:pt>
    <dgm:pt modelId="{7C1DC41A-B0B3-4415-9362-8BF49E10FD66}" type="pres">
      <dgm:prSet presAssocID="{90BE2A08-C32A-447E-A1F5-164560037172}" presName="LevelTwoTextNode" presStyleLbl="node2" presStyleIdx="0" presStyleCnt="3">
        <dgm:presLayoutVars>
          <dgm:chPref val="3"/>
        </dgm:presLayoutVars>
      </dgm:prSet>
      <dgm:spPr/>
    </dgm:pt>
    <dgm:pt modelId="{E3951F6A-A9A0-4C20-8643-9F220D38CA63}" type="pres">
      <dgm:prSet presAssocID="{90BE2A08-C32A-447E-A1F5-164560037172}" presName="level3hierChild" presStyleCnt="0"/>
      <dgm:spPr/>
    </dgm:pt>
    <dgm:pt modelId="{EB1EF078-6E04-4841-AEA0-E4668C994671}" type="pres">
      <dgm:prSet presAssocID="{A0CE93F2-3816-485A-8D01-33D5C4F7AC0B}" presName="conn2-1" presStyleLbl="parChTrans1D2" presStyleIdx="1" presStyleCnt="3"/>
      <dgm:spPr/>
    </dgm:pt>
    <dgm:pt modelId="{A60A5BBD-4866-4E51-96D7-51E40A9B262D}" type="pres">
      <dgm:prSet presAssocID="{A0CE93F2-3816-485A-8D01-33D5C4F7AC0B}" presName="connTx" presStyleLbl="parChTrans1D2" presStyleIdx="1" presStyleCnt="3"/>
      <dgm:spPr/>
    </dgm:pt>
    <dgm:pt modelId="{2D75BF3B-1A51-4F1F-A575-AA917EEB9CD7}" type="pres">
      <dgm:prSet presAssocID="{2500EC21-7CF2-439C-8223-DC4DEA3B10AF}" presName="root2" presStyleCnt="0"/>
      <dgm:spPr/>
    </dgm:pt>
    <dgm:pt modelId="{F6A4EB3D-E73F-4BEA-9CFF-F35F7B1DB497}" type="pres">
      <dgm:prSet presAssocID="{2500EC21-7CF2-439C-8223-DC4DEA3B10AF}" presName="LevelTwoTextNode" presStyleLbl="node2" presStyleIdx="1" presStyleCnt="3">
        <dgm:presLayoutVars>
          <dgm:chPref val="3"/>
        </dgm:presLayoutVars>
      </dgm:prSet>
      <dgm:spPr/>
    </dgm:pt>
    <dgm:pt modelId="{A483576A-F448-425D-A6D6-CC2E38AD56C8}" type="pres">
      <dgm:prSet presAssocID="{2500EC21-7CF2-439C-8223-DC4DEA3B10AF}" presName="level3hierChild" presStyleCnt="0"/>
      <dgm:spPr/>
    </dgm:pt>
    <dgm:pt modelId="{AE102A10-77B2-4599-B2B5-C5F2129E0F11}" type="pres">
      <dgm:prSet presAssocID="{41A0F4D0-FCC3-43AF-96E5-5741F6E73C28}" presName="conn2-1" presStyleLbl="parChTrans1D2" presStyleIdx="2" presStyleCnt="3"/>
      <dgm:spPr/>
    </dgm:pt>
    <dgm:pt modelId="{1549EE36-8D5E-4CDA-B837-1038B582093E}" type="pres">
      <dgm:prSet presAssocID="{41A0F4D0-FCC3-43AF-96E5-5741F6E73C28}" presName="connTx" presStyleLbl="parChTrans1D2" presStyleIdx="2" presStyleCnt="3"/>
      <dgm:spPr/>
    </dgm:pt>
    <dgm:pt modelId="{633C5197-B493-4883-8323-95A1E4C72A40}" type="pres">
      <dgm:prSet presAssocID="{226624E7-E5A9-47F4-BD11-9D97763F6A2E}" presName="root2" presStyleCnt="0"/>
      <dgm:spPr/>
    </dgm:pt>
    <dgm:pt modelId="{E970F889-2D80-43DC-9C34-96FDCD203BFC}" type="pres">
      <dgm:prSet presAssocID="{226624E7-E5A9-47F4-BD11-9D97763F6A2E}" presName="LevelTwoTextNode" presStyleLbl="node2" presStyleIdx="2" presStyleCnt="3">
        <dgm:presLayoutVars>
          <dgm:chPref val="3"/>
        </dgm:presLayoutVars>
      </dgm:prSet>
      <dgm:spPr/>
    </dgm:pt>
    <dgm:pt modelId="{58785C57-A636-463D-BD5E-7E6FFCB3D5E8}" type="pres">
      <dgm:prSet presAssocID="{226624E7-E5A9-47F4-BD11-9D97763F6A2E}" presName="level3hierChild" presStyleCnt="0"/>
      <dgm:spPr/>
    </dgm:pt>
  </dgm:ptLst>
  <dgm:cxnLst>
    <dgm:cxn modelId="{3E9D4003-CBD0-4F34-9A2B-81C3256F0BC4}" srcId="{55EFC35B-E89A-4C68-B778-4439EE5AE949}" destId="{226624E7-E5A9-47F4-BD11-9D97763F6A2E}" srcOrd="2" destOrd="0" parTransId="{41A0F4D0-FCC3-43AF-96E5-5741F6E73C28}" sibTransId="{6D936C6C-C964-4BE8-B66A-F4BEC3475A1A}"/>
    <dgm:cxn modelId="{CD5FAF08-48CA-41B4-8BEC-6471B5EC58BC}" srcId="{55EFC35B-E89A-4C68-B778-4439EE5AE949}" destId="{90BE2A08-C32A-447E-A1F5-164560037172}" srcOrd="0" destOrd="0" parTransId="{8349904B-B406-4273-A896-66B9FD60A76E}" sibTransId="{1BF1CC27-03B7-49C1-BA20-12615557ACA6}"/>
    <dgm:cxn modelId="{1B5A1E33-251B-4FD1-A2BF-A05D43C7D226}" type="presOf" srcId="{8349904B-B406-4273-A896-66B9FD60A76E}" destId="{3548035D-0949-41A5-B6D0-F84F00118D4B}" srcOrd="0" destOrd="0" presId="urn:microsoft.com/office/officeart/2008/layout/HorizontalMultiLevelHierarchy"/>
    <dgm:cxn modelId="{FAF17236-71CB-456D-A16F-FACA41F5C11D}" type="presOf" srcId="{2500EC21-7CF2-439C-8223-DC4DEA3B10AF}" destId="{F6A4EB3D-E73F-4BEA-9CFF-F35F7B1DB497}" srcOrd="0" destOrd="0" presId="urn:microsoft.com/office/officeart/2008/layout/HorizontalMultiLevelHierarchy"/>
    <dgm:cxn modelId="{DF525F3F-0EDD-458C-B012-B19626DA684D}" type="presOf" srcId="{41A0F4D0-FCC3-43AF-96E5-5741F6E73C28}" destId="{AE102A10-77B2-4599-B2B5-C5F2129E0F11}" srcOrd="0" destOrd="0" presId="urn:microsoft.com/office/officeart/2008/layout/HorizontalMultiLevelHierarchy"/>
    <dgm:cxn modelId="{2914EA63-9FC3-4831-9EA5-841CA4953835}" type="presOf" srcId="{8349904B-B406-4273-A896-66B9FD60A76E}" destId="{3852870F-EF05-47A2-8FEF-A9DE7CAE176A}" srcOrd="1" destOrd="0" presId="urn:microsoft.com/office/officeart/2008/layout/HorizontalMultiLevelHierarchy"/>
    <dgm:cxn modelId="{FEAD1649-6B9D-4B1A-9B96-06DFA9362978}" type="presOf" srcId="{5A0E5C99-A351-472B-B63D-D60D94B01BDF}" destId="{61A37BD9-C1E1-4764-BEDE-87D263CE8547}" srcOrd="0" destOrd="0" presId="urn:microsoft.com/office/officeart/2008/layout/HorizontalMultiLevelHierarchy"/>
    <dgm:cxn modelId="{4E90E86E-DCBD-49F1-9964-07D38F8B3B82}" type="presOf" srcId="{55EFC35B-E89A-4C68-B778-4439EE5AE949}" destId="{542687F9-C0C8-4E3D-AD84-701331652864}" srcOrd="0" destOrd="0" presId="urn:microsoft.com/office/officeart/2008/layout/HorizontalMultiLevelHierarchy"/>
    <dgm:cxn modelId="{A0179E71-600B-47E7-AACA-FE1EF69FECC9}" type="presOf" srcId="{226624E7-E5A9-47F4-BD11-9D97763F6A2E}" destId="{E970F889-2D80-43DC-9C34-96FDCD203BFC}" srcOrd="0" destOrd="0" presId="urn:microsoft.com/office/officeart/2008/layout/HorizontalMultiLevelHierarchy"/>
    <dgm:cxn modelId="{763C8C7B-8748-48A9-BA32-4176BA65569E}" srcId="{55EFC35B-E89A-4C68-B778-4439EE5AE949}" destId="{2500EC21-7CF2-439C-8223-DC4DEA3B10AF}" srcOrd="1" destOrd="0" parTransId="{A0CE93F2-3816-485A-8D01-33D5C4F7AC0B}" sibTransId="{B8B21ECD-3F95-4D44-B809-7B3E43E91587}"/>
    <dgm:cxn modelId="{B6608195-5785-4EB7-AF33-1AABF28B2347}" type="presOf" srcId="{A0CE93F2-3816-485A-8D01-33D5C4F7AC0B}" destId="{EB1EF078-6E04-4841-AEA0-E4668C994671}" srcOrd="0" destOrd="0" presId="urn:microsoft.com/office/officeart/2008/layout/HorizontalMultiLevelHierarchy"/>
    <dgm:cxn modelId="{F37406A4-E8FC-46E8-8182-FBB8FFA2F110}" type="presOf" srcId="{A0CE93F2-3816-485A-8D01-33D5C4F7AC0B}" destId="{A60A5BBD-4866-4E51-96D7-51E40A9B262D}" srcOrd="1" destOrd="0" presId="urn:microsoft.com/office/officeart/2008/layout/HorizontalMultiLevelHierarchy"/>
    <dgm:cxn modelId="{0A9995AA-DFC2-47F0-912A-C7194CCBD652}" type="presOf" srcId="{41A0F4D0-FCC3-43AF-96E5-5741F6E73C28}" destId="{1549EE36-8D5E-4CDA-B837-1038B582093E}" srcOrd="1" destOrd="0" presId="urn:microsoft.com/office/officeart/2008/layout/HorizontalMultiLevelHierarchy"/>
    <dgm:cxn modelId="{357A93AB-E2CF-4661-9451-6DFA1AB41E4B}" type="presOf" srcId="{90BE2A08-C32A-447E-A1F5-164560037172}" destId="{7C1DC41A-B0B3-4415-9362-8BF49E10FD66}" srcOrd="0" destOrd="0" presId="urn:microsoft.com/office/officeart/2008/layout/HorizontalMultiLevelHierarchy"/>
    <dgm:cxn modelId="{2D8288F6-B5C5-4B2D-BF5B-9D2FF992EEF4}" srcId="{5A0E5C99-A351-472B-B63D-D60D94B01BDF}" destId="{55EFC35B-E89A-4C68-B778-4439EE5AE949}" srcOrd="0" destOrd="0" parTransId="{BE8F8D48-0CD6-4B1D-9332-FCAB5602C84C}" sibTransId="{CECC2C76-43FA-4DD8-9A89-75978E4C7042}"/>
    <dgm:cxn modelId="{11004A58-1505-4192-AA99-7DDCC2F37A28}" type="presParOf" srcId="{61A37BD9-C1E1-4764-BEDE-87D263CE8547}" destId="{DCB46470-F5AB-4540-993B-0BF36C73003E}" srcOrd="0" destOrd="0" presId="urn:microsoft.com/office/officeart/2008/layout/HorizontalMultiLevelHierarchy"/>
    <dgm:cxn modelId="{CE2472BE-1177-461D-AEB5-862EA66662BF}" type="presParOf" srcId="{DCB46470-F5AB-4540-993B-0BF36C73003E}" destId="{542687F9-C0C8-4E3D-AD84-701331652864}" srcOrd="0" destOrd="0" presId="urn:microsoft.com/office/officeart/2008/layout/HorizontalMultiLevelHierarchy"/>
    <dgm:cxn modelId="{6EBE9599-47E9-448A-80AE-35E0D6CE646D}" type="presParOf" srcId="{DCB46470-F5AB-4540-993B-0BF36C73003E}" destId="{039E258D-7964-4EB1-80FC-0FDE926D5CE6}" srcOrd="1" destOrd="0" presId="urn:microsoft.com/office/officeart/2008/layout/HorizontalMultiLevelHierarchy"/>
    <dgm:cxn modelId="{4F6D469F-73E1-417B-AFAF-39A2A707C449}" type="presParOf" srcId="{039E258D-7964-4EB1-80FC-0FDE926D5CE6}" destId="{3548035D-0949-41A5-B6D0-F84F00118D4B}" srcOrd="0" destOrd="0" presId="urn:microsoft.com/office/officeart/2008/layout/HorizontalMultiLevelHierarchy"/>
    <dgm:cxn modelId="{5ECAC1BD-B15B-465D-B0D1-9691235E3307}" type="presParOf" srcId="{3548035D-0949-41A5-B6D0-F84F00118D4B}" destId="{3852870F-EF05-47A2-8FEF-A9DE7CAE176A}" srcOrd="0" destOrd="0" presId="urn:microsoft.com/office/officeart/2008/layout/HorizontalMultiLevelHierarchy"/>
    <dgm:cxn modelId="{1EBBFB12-3646-4C37-9320-0E6AF82CF9E3}" type="presParOf" srcId="{039E258D-7964-4EB1-80FC-0FDE926D5CE6}" destId="{E7DCA493-DFD2-4686-A54D-57712993D872}" srcOrd="1" destOrd="0" presId="urn:microsoft.com/office/officeart/2008/layout/HorizontalMultiLevelHierarchy"/>
    <dgm:cxn modelId="{E47A9CC2-7E55-478C-8CD1-980BD245A01C}" type="presParOf" srcId="{E7DCA493-DFD2-4686-A54D-57712993D872}" destId="{7C1DC41A-B0B3-4415-9362-8BF49E10FD66}" srcOrd="0" destOrd="0" presId="urn:microsoft.com/office/officeart/2008/layout/HorizontalMultiLevelHierarchy"/>
    <dgm:cxn modelId="{9AEE828C-79A5-4B4D-B7CD-754923E61040}" type="presParOf" srcId="{E7DCA493-DFD2-4686-A54D-57712993D872}" destId="{E3951F6A-A9A0-4C20-8643-9F220D38CA63}" srcOrd="1" destOrd="0" presId="urn:microsoft.com/office/officeart/2008/layout/HorizontalMultiLevelHierarchy"/>
    <dgm:cxn modelId="{12D27574-011D-4513-B09A-6A6EB709C239}" type="presParOf" srcId="{039E258D-7964-4EB1-80FC-0FDE926D5CE6}" destId="{EB1EF078-6E04-4841-AEA0-E4668C994671}" srcOrd="2" destOrd="0" presId="urn:microsoft.com/office/officeart/2008/layout/HorizontalMultiLevelHierarchy"/>
    <dgm:cxn modelId="{B2BF7F05-BF65-438D-A512-9DCD14055081}" type="presParOf" srcId="{EB1EF078-6E04-4841-AEA0-E4668C994671}" destId="{A60A5BBD-4866-4E51-96D7-51E40A9B262D}" srcOrd="0" destOrd="0" presId="urn:microsoft.com/office/officeart/2008/layout/HorizontalMultiLevelHierarchy"/>
    <dgm:cxn modelId="{0E097637-2008-45AA-A879-146E564D2B6A}" type="presParOf" srcId="{039E258D-7964-4EB1-80FC-0FDE926D5CE6}" destId="{2D75BF3B-1A51-4F1F-A575-AA917EEB9CD7}" srcOrd="3" destOrd="0" presId="urn:microsoft.com/office/officeart/2008/layout/HorizontalMultiLevelHierarchy"/>
    <dgm:cxn modelId="{90776707-C623-4317-9B5B-2C540319FC65}" type="presParOf" srcId="{2D75BF3B-1A51-4F1F-A575-AA917EEB9CD7}" destId="{F6A4EB3D-E73F-4BEA-9CFF-F35F7B1DB497}" srcOrd="0" destOrd="0" presId="urn:microsoft.com/office/officeart/2008/layout/HorizontalMultiLevelHierarchy"/>
    <dgm:cxn modelId="{501F51FA-53E1-41D7-8C8B-3EB05CF2212C}" type="presParOf" srcId="{2D75BF3B-1A51-4F1F-A575-AA917EEB9CD7}" destId="{A483576A-F448-425D-A6D6-CC2E38AD56C8}" srcOrd="1" destOrd="0" presId="urn:microsoft.com/office/officeart/2008/layout/HorizontalMultiLevelHierarchy"/>
    <dgm:cxn modelId="{2BE7EEED-E419-4D83-9651-165CF335DA2F}" type="presParOf" srcId="{039E258D-7964-4EB1-80FC-0FDE926D5CE6}" destId="{AE102A10-77B2-4599-B2B5-C5F2129E0F11}" srcOrd="4" destOrd="0" presId="urn:microsoft.com/office/officeart/2008/layout/HorizontalMultiLevelHierarchy"/>
    <dgm:cxn modelId="{D32D3407-F52B-48A4-99E7-CAC9B68A0D4A}" type="presParOf" srcId="{AE102A10-77B2-4599-B2B5-C5F2129E0F11}" destId="{1549EE36-8D5E-4CDA-B837-1038B582093E}" srcOrd="0" destOrd="0" presId="urn:microsoft.com/office/officeart/2008/layout/HorizontalMultiLevelHierarchy"/>
    <dgm:cxn modelId="{980175C0-A1F5-436B-8583-CB115BA595D9}" type="presParOf" srcId="{039E258D-7964-4EB1-80FC-0FDE926D5CE6}" destId="{633C5197-B493-4883-8323-95A1E4C72A40}" srcOrd="5" destOrd="0" presId="urn:microsoft.com/office/officeart/2008/layout/HorizontalMultiLevelHierarchy"/>
    <dgm:cxn modelId="{F4399B22-EAAE-4A5F-B2C8-04FA36EDBA24}" type="presParOf" srcId="{633C5197-B493-4883-8323-95A1E4C72A40}" destId="{E970F889-2D80-43DC-9C34-96FDCD203BFC}" srcOrd="0" destOrd="0" presId="urn:microsoft.com/office/officeart/2008/layout/HorizontalMultiLevelHierarchy"/>
    <dgm:cxn modelId="{DB02724A-F041-4E3D-9DB5-9EE99AD3E1D7}" type="presParOf" srcId="{633C5197-B493-4883-8323-95A1E4C72A40}" destId="{58785C57-A636-463D-BD5E-7E6FFCB3D5E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85AD5-9803-4035-BE3B-6A851439CA77}">
      <dsp:nvSpPr>
        <dsp:cNvPr id="0" name=""/>
        <dsp:cNvSpPr/>
      </dsp:nvSpPr>
      <dsp:spPr>
        <a:xfrm>
          <a:off x="1209098" y="960703"/>
          <a:ext cx="2072004" cy="830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Massive Connectivity in IOT</a:t>
          </a:r>
        </a:p>
      </dsp:txBody>
      <dsp:txXfrm>
        <a:off x="1233414" y="985019"/>
        <a:ext cx="2023372" cy="781587"/>
      </dsp:txXfrm>
    </dsp:sp>
    <dsp:sp modelId="{B696C9AC-3C93-42D3-B61F-E255E3E76B75}">
      <dsp:nvSpPr>
        <dsp:cNvPr id="0" name=""/>
        <dsp:cNvSpPr/>
      </dsp:nvSpPr>
      <dsp:spPr>
        <a:xfrm>
          <a:off x="626172" y="1790923"/>
          <a:ext cx="1618928" cy="332087"/>
        </a:xfrm>
        <a:custGeom>
          <a:avLst/>
          <a:gdLst/>
          <a:ahLst/>
          <a:cxnLst/>
          <a:rect l="0" t="0" r="0" b="0"/>
          <a:pathLst>
            <a:path>
              <a:moveTo>
                <a:pt x="1618928" y="0"/>
              </a:moveTo>
              <a:lnTo>
                <a:pt x="1618928" y="166043"/>
              </a:lnTo>
              <a:lnTo>
                <a:pt x="0" y="166043"/>
              </a:lnTo>
              <a:lnTo>
                <a:pt x="0" y="332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AFA77-D9E8-4A7A-91F9-793E137C4814}">
      <dsp:nvSpPr>
        <dsp:cNvPr id="0" name=""/>
        <dsp:cNvSpPr/>
      </dsp:nvSpPr>
      <dsp:spPr>
        <a:xfrm>
          <a:off x="3507" y="2123010"/>
          <a:ext cx="1245329" cy="830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Ultra High Reliability</a:t>
          </a:r>
        </a:p>
      </dsp:txBody>
      <dsp:txXfrm>
        <a:off x="27823" y="2147326"/>
        <a:ext cx="1196697" cy="781587"/>
      </dsp:txXfrm>
    </dsp:sp>
    <dsp:sp modelId="{2801B613-D5E6-4F9C-8846-D91DE1A3127F}">
      <dsp:nvSpPr>
        <dsp:cNvPr id="0" name=""/>
        <dsp:cNvSpPr/>
      </dsp:nvSpPr>
      <dsp:spPr>
        <a:xfrm>
          <a:off x="2199381" y="1790923"/>
          <a:ext cx="91440" cy="3320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2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9B896-4B16-4CB6-A5AA-A0FD3DC87DAE}">
      <dsp:nvSpPr>
        <dsp:cNvPr id="0" name=""/>
        <dsp:cNvSpPr/>
      </dsp:nvSpPr>
      <dsp:spPr>
        <a:xfrm>
          <a:off x="1622436" y="2123010"/>
          <a:ext cx="1245329" cy="830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Increased Overall Throughput </a:t>
          </a:r>
        </a:p>
      </dsp:txBody>
      <dsp:txXfrm>
        <a:off x="1646752" y="2147326"/>
        <a:ext cx="1196697" cy="781587"/>
      </dsp:txXfrm>
    </dsp:sp>
    <dsp:sp modelId="{0B439121-3314-4A8C-A9BC-D8B6995B4BFE}">
      <dsp:nvSpPr>
        <dsp:cNvPr id="0" name=""/>
        <dsp:cNvSpPr/>
      </dsp:nvSpPr>
      <dsp:spPr>
        <a:xfrm>
          <a:off x="2245101" y="1790923"/>
          <a:ext cx="1618928" cy="3320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043"/>
              </a:lnTo>
              <a:lnTo>
                <a:pt x="1618928" y="166043"/>
              </a:lnTo>
              <a:lnTo>
                <a:pt x="1618928" y="3320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0D548-BA2B-4A59-9A48-26DA04D3B13E}">
      <dsp:nvSpPr>
        <dsp:cNvPr id="0" name=""/>
        <dsp:cNvSpPr/>
      </dsp:nvSpPr>
      <dsp:spPr>
        <a:xfrm>
          <a:off x="3241364" y="2123010"/>
          <a:ext cx="1245329" cy="830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Reduced Latency</a:t>
          </a:r>
        </a:p>
      </dsp:txBody>
      <dsp:txXfrm>
        <a:off x="3265680" y="2147326"/>
        <a:ext cx="1196697" cy="781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102A10-77B2-4599-B2B5-C5F2129E0F11}">
      <dsp:nvSpPr>
        <dsp:cNvPr id="0" name=""/>
        <dsp:cNvSpPr/>
      </dsp:nvSpPr>
      <dsp:spPr>
        <a:xfrm>
          <a:off x="658332" y="1628098"/>
          <a:ext cx="405852" cy="773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2926" y="0"/>
              </a:lnTo>
              <a:lnTo>
                <a:pt x="202926" y="773346"/>
              </a:lnTo>
              <a:lnTo>
                <a:pt x="405852" y="7733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839423" y="1992937"/>
        <a:ext cx="43668" cy="43668"/>
      </dsp:txXfrm>
    </dsp:sp>
    <dsp:sp modelId="{EB1EF078-6E04-4841-AEA0-E4668C994671}">
      <dsp:nvSpPr>
        <dsp:cNvPr id="0" name=""/>
        <dsp:cNvSpPr/>
      </dsp:nvSpPr>
      <dsp:spPr>
        <a:xfrm>
          <a:off x="658332" y="1582378"/>
          <a:ext cx="40585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852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851111" y="1617952"/>
        <a:ext cx="20292" cy="20292"/>
      </dsp:txXfrm>
    </dsp:sp>
    <dsp:sp modelId="{3548035D-0949-41A5-B6D0-F84F00118D4B}">
      <dsp:nvSpPr>
        <dsp:cNvPr id="0" name=""/>
        <dsp:cNvSpPr/>
      </dsp:nvSpPr>
      <dsp:spPr>
        <a:xfrm>
          <a:off x="658332" y="854751"/>
          <a:ext cx="405852" cy="773346"/>
        </a:xfrm>
        <a:custGeom>
          <a:avLst/>
          <a:gdLst/>
          <a:ahLst/>
          <a:cxnLst/>
          <a:rect l="0" t="0" r="0" b="0"/>
          <a:pathLst>
            <a:path>
              <a:moveTo>
                <a:pt x="0" y="773346"/>
              </a:moveTo>
              <a:lnTo>
                <a:pt x="202926" y="773346"/>
              </a:lnTo>
              <a:lnTo>
                <a:pt x="202926" y="0"/>
              </a:lnTo>
              <a:lnTo>
                <a:pt x="40585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b="1" kern="1200"/>
        </a:p>
      </dsp:txBody>
      <dsp:txXfrm>
        <a:off x="839423" y="1219590"/>
        <a:ext cx="43668" cy="43668"/>
      </dsp:txXfrm>
    </dsp:sp>
    <dsp:sp modelId="{542687F9-C0C8-4E3D-AD84-701331652864}">
      <dsp:nvSpPr>
        <dsp:cNvPr id="0" name=""/>
        <dsp:cNvSpPr/>
      </dsp:nvSpPr>
      <dsp:spPr>
        <a:xfrm rot="16200000">
          <a:off x="-1279105" y="1318759"/>
          <a:ext cx="3256197" cy="618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Increased Capacity in IIOT Networks</a:t>
          </a:r>
        </a:p>
      </dsp:txBody>
      <dsp:txXfrm>
        <a:off x="-1279105" y="1318759"/>
        <a:ext cx="3256197" cy="618677"/>
      </dsp:txXfrm>
    </dsp:sp>
    <dsp:sp modelId="{7C1DC41A-B0B3-4415-9362-8BF49E10FD66}">
      <dsp:nvSpPr>
        <dsp:cNvPr id="0" name=""/>
        <dsp:cNvSpPr/>
      </dsp:nvSpPr>
      <dsp:spPr>
        <a:xfrm>
          <a:off x="1064184" y="545412"/>
          <a:ext cx="2029261" cy="618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Reduced Cell Size (SBS)</a:t>
          </a:r>
        </a:p>
      </dsp:txBody>
      <dsp:txXfrm>
        <a:off x="1064184" y="545412"/>
        <a:ext cx="2029261" cy="618677"/>
      </dsp:txXfrm>
    </dsp:sp>
    <dsp:sp modelId="{F6A4EB3D-E73F-4BEA-9CFF-F35F7B1DB497}">
      <dsp:nvSpPr>
        <dsp:cNvPr id="0" name=""/>
        <dsp:cNvSpPr/>
      </dsp:nvSpPr>
      <dsp:spPr>
        <a:xfrm>
          <a:off x="1064184" y="1318759"/>
          <a:ext cx="2029261" cy="618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Enhanced Signal Processing</a:t>
          </a:r>
        </a:p>
      </dsp:txBody>
      <dsp:txXfrm>
        <a:off x="1064184" y="1318759"/>
        <a:ext cx="2029261" cy="618677"/>
      </dsp:txXfrm>
    </dsp:sp>
    <dsp:sp modelId="{E970F889-2D80-43DC-9C34-96FDCD203BFC}">
      <dsp:nvSpPr>
        <dsp:cNvPr id="0" name=""/>
        <dsp:cNvSpPr/>
      </dsp:nvSpPr>
      <dsp:spPr>
        <a:xfrm>
          <a:off x="1064184" y="2092106"/>
          <a:ext cx="2029261" cy="618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Reduced Interference </a:t>
          </a:r>
        </a:p>
      </dsp:txBody>
      <dsp:txXfrm>
        <a:off x="1064184" y="2092106"/>
        <a:ext cx="2029261" cy="6186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72E8D-C8E3-4D56-BD01-3EE717B5D6E1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23218-7BCF-4B1D-BB44-660E96537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83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3" name="Google Shape;3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fgfgfghf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23218-7BCF-4B1D-BB44-660E96537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00E79-22B1-4BAD-A8EB-73F8E0B925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86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00E79-22B1-4BAD-A8EB-73F8E0B925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46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00E79-22B1-4BAD-A8EB-73F8E0B925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34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E144-6F55-A94A-8DEB-61C79E53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04E6-2C67-764E-90F3-97618046A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3C6B-1733-BF42-8D13-AC29DEAD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BA160-B49C-0144-9C50-129FC5AE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59E-98D8-8442-ADC0-103B09D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5E72-B360-0D4F-B4AC-31106D69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41D1E-0B35-3E49-BBA0-8A4D14719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47B0-B462-264D-93B9-ED64C6A4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CC0C-3688-BC46-AA98-3C444E1F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53F5-144B-0541-8DA4-4BACBDBF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FBCAE1-4053-2949-943D-F06845CA1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392D7-6EEE-4544-AFE4-858F983B8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B4C3-1E9A-4E47-B8F5-527544A7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FA488-419D-FB49-9EED-FF684918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EDE53-C9A6-2E4B-9B70-C45833C2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5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vensbourne Building 0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E1F373-46CA-E54B-83B3-8F587F0B2CF1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A722DC9-3EB1-CE4F-9EE0-EC66B49E3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B17C3E8-5714-804B-9F2D-328B8A06CB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9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vensbourne Building 0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E1F373-46CA-E54B-83B3-8F587F0B2CF1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BDE4847-72FA-7147-B9F9-A207D12893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2E7E8D1-45F6-E647-85BA-061CDE156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2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vensbourne Building 0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E1F373-46CA-E54B-83B3-8F587F0B2CF1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D998E79-892C-D344-A512-1DB9E44761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463CFCE-20A9-2F44-A762-6AACF95E88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77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vensbourne Building 0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E1F373-46CA-E54B-83B3-8F587F0B2CF1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B626B7C-28B1-674A-A61B-81EA95C352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586626C-506B-4041-8C52-E2CBBA3059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90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avensbourne Building 0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E1F373-46CA-E54B-83B3-8F587F0B2CF1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F3EB1C0-7D28-C847-910F-78FA268709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FA381A-BCD9-A54F-B4C2-E82F04750B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28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87797A-3751-7343-8EFE-48A57208F918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8B63F6-F32E-654C-913F-0B64C3943B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43F34A8-6505-284F-9407-F60F9BFE91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27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87797A-3751-7343-8EFE-48A57208F918}"/>
              </a:ext>
            </a:extLst>
          </p:cNvPr>
          <p:cNvCxnSpPr>
            <a:cxnSpLocks/>
          </p:cNvCxnSpPr>
          <p:nvPr userDrawn="1"/>
        </p:nvCxnSpPr>
        <p:spPr>
          <a:xfrm>
            <a:off x="332643" y="473568"/>
            <a:ext cx="492027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8AF059-ADAF-6548-B413-7D267101D4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7" y="576002"/>
            <a:ext cx="4907298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D9C9E7B-0952-AF43-AB71-8C5A6ABACF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7" y="1440005"/>
            <a:ext cx="4920270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0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407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87797A-3751-7343-8EFE-48A57208F918}"/>
              </a:ext>
            </a:extLst>
          </p:cNvPr>
          <p:cNvCxnSpPr>
            <a:cxnSpLocks/>
          </p:cNvCxnSpPr>
          <p:nvPr userDrawn="1"/>
        </p:nvCxnSpPr>
        <p:spPr>
          <a:xfrm>
            <a:off x="332643" y="473568"/>
            <a:ext cx="492027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7E37D5D-5F79-4446-88A0-B4917A1412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7" y="576002"/>
            <a:ext cx="4907298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D550AB3-6285-1947-A974-A5C261F54A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7" y="1440005"/>
            <a:ext cx="4920270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92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4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BC1-72D1-634A-9175-EF9FF24C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03EF-24F7-8142-B354-78F3BD079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1F11-8583-454B-8CF6-718A48D9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05B2-DA75-B24B-9463-37A0944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B0C8-A753-274A-AAA6-2E37133F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vensbourne Building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82EE8EC-CAEF-F34D-BA19-89558B1A1303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847447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401018E9-947D-F74D-A645-09F8BDFC28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847447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2678161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3840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536A9B-8645-9447-9125-72522C2D42A6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84DF6E8-86AE-9F4B-A7FB-9060962AFC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A5BFFCE-2568-B04E-8A68-EAF26756FD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06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CDB4E5-BEB4-7641-8DEA-D04570BEC58E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E6471B5C-B1E9-8146-9EDD-79CD43DEC6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C57A3EC-0C02-D84E-A5F9-07738FEC79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8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354BAF-7794-EB45-9D65-28C016A81DD9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A1DAD68D-A174-7D4C-9F03-D59A8CFDB5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609076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0EB1DFE-7A22-5C4E-B362-6B40EE573A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89" y="12456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028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1CC533F-A80A-494F-8285-9FAA879A6408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899FC4BE-E659-B140-A8C0-3C03852B3A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88F3499-E6DA-CB41-ABA0-9ABF03E685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85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B15C0B-6CD1-884F-BB53-4CA1B00DAD37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D8AB7CA-7C6F-8D4B-A379-27AF8E9232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C7095FF-003A-E84F-9F0A-DF3564BF4C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9" y="1440005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10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8A620F-4E3B-7B46-8E4D-F0EB809CA332}"/>
              </a:ext>
            </a:extLst>
          </p:cNvPr>
          <p:cNvCxnSpPr>
            <a:cxnSpLocks/>
          </p:cNvCxnSpPr>
          <p:nvPr userDrawn="1"/>
        </p:nvCxnSpPr>
        <p:spPr>
          <a:xfrm>
            <a:off x="332643" y="473568"/>
            <a:ext cx="492027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3965EAA0-652C-864F-8D1B-DC49392CF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7" y="576002"/>
            <a:ext cx="4907298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98B8CCC9-C46E-8843-9FF8-C91F1E7AE8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787" y="1440005"/>
            <a:ext cx="4920270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750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BF656E-EC65-314C-A8D0-1CC234635278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847447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B94C724-D240-5C42-9470-10845C335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847447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6191498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 Yello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BF656E-EC65-314C-A8D0-1CC234635278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8474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B94C724-D240-5C42-9470-10845C335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89" y="576002"/>
            <a:ext cx="847447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solidFill>
                  <a:schemeClr val="bg1"/>
                </a:solidFill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823692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70E8-5FE7-1F49-83F0-AE30B22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A41CD-6860-5547-AFBD-4DB182A80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4C8A2-4DD5-6748-9B94-1814D97C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34DC7-3A80-CB4D-87DE-9F39E1A2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24F78-5260-0D4F-AFCA-6447C6F6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86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E144-6F55-A94A-8DEB-61C79E53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04E6-2C67-764E-90F3-97618046A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3C6B-1733-BF42-8D13-AC29DEAD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BA160-B49C-0144-9C50-129FC5AE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59E-98D8-8442-ADC0-103B09D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76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BC1-72D1-634A-9175-EF9FF24C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03EF-24F7-8142-B354-78F3BD079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1F11-8583-454B-8CF6-718A48D9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05B2-DA75-B24B-9463-37A0944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B0C8-A753-274A-AAA6-2E37133F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vensbourne Blank half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E1F373-46CA-E54B-83B3-8F587F0B2CF1}"/>
              </a:ext>
            </a:extLst>
          </p:cNvPr>
          <p:cNvCxnSpPr>
            <a:cxnSpLocks/>
          </p:cNvCxnSpPr>
          <p:nvPr userDrawn="1"/>
        </p:nvCxnSpPr>
        <p:spPr>
          <a:xfrm>
            <a:off x="332645" y="473568"/>
            <a:ext cx="418220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A722DC9-3EB1-CE4F-9EE0-EC66B49E38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790" y="576002"/>
            <a:ext cx="4175063" cy="8840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600" b="1" i="0" spc="-100" baseline="0">
                <a:latin typeface="Ravensbourne Sans" pitchFamily="2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938D11F-EDDC-E64C-9A13-DDD55A45C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790" y="1440007"/>
            <a:ext cx="4175063" cy="370927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700" b="0" i="0" spc="-50" baseline="0">
                <a:latin typeface="Ravensbourne Sans" pitchFamily="2" charset="77"/>
              </a:defRPr>
            </a:lvl1pPr>
            <a:lvl2pPr marL="457200" indent="0" algn="l">
              <a:buFont typeface="Arial" panose="020B0604020202020204" pitchFamily="34" charset="0"/>
              <a:buNone/>
              <a:defRPr/>
            </a:lvl2pPr>
            <a:lvl3pPr marL="914400" indent="0" algn="l">
              <a:buFont typeface="Arial" panose="020B0604020202020204" pitchFamily="34" charset="0"/>
              <a:buNone/>
              <a:defRPr/>
            </a:lvl3pPr>
            <a:lvl4pPr marL="1371600" indent="0" algn="l">
              <a:buFont typeface="Arial" panose="020B0604020202020204" pitchFamily="34" charset="0"/>
              <a:buNone/>
              <a:defRPr/>
            </a:lvl4pPr>
            <a:lvl5pPr marL="1828800" indent="0" algn="l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GB" dirty="0"/>
              <a:t>Point one</a:t>
            </a:r>
          </a:p>
          <a:p>
            <a:pPr lvl="0"/>
            <a:r>
              <a:rPr lang="en-GB" dirty="0"/>
              <a:t>Point two</a:t>
            </a:r>
          </a:p>
          <a:p>
            <a:pPr lvl="0"/>
            <a:r>
              <a:rPr lang="en-GB" dirty="0"/>
              <a:t>Point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9000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E144-6F55-A94A-8DEB-61C79E53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04E6-2C67-764E-90F3-97618046A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3C6B-1733-BF42-8D13-AC29DEAD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BA160-B49C-0144-9C50-129FC5AE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59E-98D8-8442-ADC0-103B09D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7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BC1-72D1-634A-9175-EF9FF24C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03EF-24F7-8142-B354-78F3BD079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1F11-8583-454B-8CF6-718A48D9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05B2-DA75-B24B-9463-37A0944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B0C8-A753-274A-AAA6-2E37133F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356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844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774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548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4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0AF8-2EF0-004B-ADEB-FCF1A84A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71B1-0B0D-0847-8361-32592A8F1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FD0A8-1C55-BA48-AC28-66ABD4BAA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77260-E8A0-204D-923F-5A6116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E83F-6EBB-0640-AADD-222698E6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165A-54F1-8B42-8F1E-EC4693AE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57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587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1788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891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0026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E144-6F55-A94A-8DEB-61C79E53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04E6-2C67-764E-90F3-97618046A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3C6B-1733-BF42-8D13-AC29DEAD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BA160-B49C-0144-9C50-129FC5AE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59E-98D8-8442-ADC0-103B09D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7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BC1-72D1-634A-9175-EF9FF24C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03EF-24F7-8142-B354-78F3BD079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1F11-8583-454B-8CF6-718A48D9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05B2-DA75-B24B-9463-37A0944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B0C8-A753-274A-AAA6-2E37133F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E144-6F55-A94A-8DEB-61C79E53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04E6-2C67-764E-90F3-97618046A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3C6B-1733-BF42-8D13-AC29DEAD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BA160-B49C-0144-9C50-129FC5AE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59E-98D8-8442-ADC0-103B09D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7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BC1-72D1-634A-9175-EF9FF24C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03EF-24F7-8142-B354-78F3BD079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1F11-8583-454B-8CF6-718A48D9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05B2-DA75-B24B-9463-37A0944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B0C8-A753-274A-AAA6-2E37133F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70E8-5FE7-1F49-83F0-AE30B22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A41CD-6860-5547-AFBD-4DB182A80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4C8A2-4DD5-6748-9B94-1814D97C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34DC7-3A80-CB4D-87DE-9F39E1A2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24F78-5260-0D4F-AFCA-6447C6F6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86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0AF8-2EF0-004B-ADEB-FCF1A84A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71B1-0B0D-0847-8361-32592A8F1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FD0A8-1C55-BA48-AC28-66ABD4BAA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77260-E8A0-204D-923F-5A6116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E83F-6EBB-0640-AADD-222698E6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165A-54F1-8B42-8F1E-EC4693AE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84F3-A215-0344-B938-163EC4FA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6C8D0-3EFE-B04C-8719-16568387A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72429-BFE6-F64B-B005-E64060890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637F7-061C-A840-A46D-5B5367D24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1E174-1C0E-F440-956A-0228CB20F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630F3-23DA-CC45-8E70-356DA2CE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86367-7920-CE4A-B0F7-B93732D08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C06E8-4A56-4049-923C-EE124C47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59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84F3-A215-0344-B938-163EC4FA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6C8D0-3EFE-B04C-8719-16568387A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72429-BFE6-F64B-B005-E64060890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637F7-061C-A840-A46D-5B5367D24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1E174-1C0E-F440-956A-0228CB20F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630F3-23DA-CC45-8E70-356DA2CE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86367-7920-CE4A-B0F7-B93732D08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C06E8-4A56-4049-923C-EE124C47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59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D697-F365-6C48-AC26-A3834FD3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865BF-C6FE-6C47-BFB2-552DF3B5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6E74-64F8-4F4B-BC5B-A3260E8E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B580B-026D-A245-8099-A6124753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46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D4F5C-0EB7-B047-A00C-FB080FF0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7846E-DBB8-E34C-9B84-38214081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BA29F-75C3-C044-8865-FAED9147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1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047F-D10B-5843-8E7F-2082161C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63D9-7F04-CD48-AB51-4B3A64066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74E42-2E2C-B341-B4B3-8121E62D6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DB78-E7C2-6A41-ADDD-C327944F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6ABB-0034-FB41-9C68-E1DD9321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2173F-D4E8-0F4B-A372-D5843781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9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5BE8-7D89-1947-A5C1-537DAE0A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3EC607-D911-6D42-B76E-DEAEBA240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5B082-3012-564B-A6AC-8228048FF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8B25D-6618-E94E-9DC7-55F78B79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D2543-36EC-B745-8EAD-F656647A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49578-6107-A448-B9FD-9425591E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8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5E72-B360-0D4F-B4AC-31106D69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41D1E-0B35-3E49-BBA0-8A4D14719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47B0-B462-264D-93B9-ED64C6A4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CC0C-3688-BC46-AA98-3C444E1F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53F5-144B-0541-8DA4-4BACBDBF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FBCAE1-4053-2949-943D-F06845CA1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392D7-6EEE-4544-AFE4-858F983B8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B4C3-1E9A-4E47-B8F5-527544A7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FA488-419D-FB49-9EED-FF684918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EDE53-C9A6-2E4B-9B70-C45833C2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54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90D4C-BFB4-33F1-E7F5-1C823509C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073A8-5893-B738-D55B-90429C5CA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95843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3569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844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D697-F365-6C48-AC26-A3834FD3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865BF-C6FE-6C47-BFB2-552DF3B5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6E74-64F8-4F4B-BC5B-A3260E8E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B580B-026D-A245-8099-A6124753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460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77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548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426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5874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1788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8919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002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E144-6F55-A94A-8DEB-61C79E5356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2F04E6-2C67-764E-90F3-97618046A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D3C6B-1733-BF42-8D13-AC29DEAD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BA160-B49C-0144-9C50-129FC5AE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5B59E-98D8-8442-ADC0-103B09D0E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076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1BC1-72D1-634A-9175-EF9FF24CD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03EF-24F7-8142-B354-78F3BD079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1F11-8583-454B-8CF6-718A48D9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305B2-DA75-B24B-9463-37A0944E3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0B0C8-A753-274A-AAA6-2E37133F8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03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A70E8-5FE7-1F49-83F0-AE30B22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A41CD-6860-5547-AFBD-4DB182A80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4C8A2-4DD5-6748-9B94-1814D97C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34DC7-3A80-CB4D-87DE-9F39E1A28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24F78-5260-0D4F-AFCA-6447C6F61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8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D4F5C-0EB7-B047-A00C-FB080FF0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7846E-DBB8-E34C-9B84-38214081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BA29F-75C3-C044-8865-FAED9147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1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0AF8-2EF0-004B-ADEB-FCF1A84A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71B1-0B0D-0847-8361-32592A8F1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FD0A8-1C55-BA48-AC28-66ABD4BAA2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77260-E8A0-204D-923F-5A61166C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BE83F-6EBB-0640-AADD-222698E68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165A-54F1-8B42-8F1E-EC4693AE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557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884F3-A215-0344-B938-163EC4FA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6C8D0-3EFE-B04C-8719-16568387A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72429-BFE6-F64B-B005-E64060890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637F7-061C-A840-A46D-5B5367D24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1E174-1C0E-F440-956A-0228CB20F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F630F3-23DA-CC45-8E70-356DA2CE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86367-7920-CE4A-B0F7-B93732D08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6C06E8-4A56-4049-923C-EE124C47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59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D697-F365-6C48-AC26-A3834FD3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865BF-C6FE-6C47-BFB2-552DF3B5C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36E74-64F8-4F4B-BC5B-A3260E8E0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B580B-026D-A245-8099-A6124753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460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D4F5C-0EB7-B047-A00C-FB080FF0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97846E-DBB8-E34C-9B84-38214081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BA29F-75C3-C044-8865-FAED9147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4615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047F-D10B-5843-8E7F-2082161C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63D9-7F04-CD48-AB51-4B3A64066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74E42-2E2C-B341-B4B3-8121E62D6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DB78-E7C2-6A41-ADDD-C327944F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6ABB-0034-FB41-9C68-E1DD9321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2173F-D4E8-0F4B-A372-D5843781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9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5BE8-7D89-1947-A5C1-537DAE0A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3EC607-D911-6D42-B76E-DEAEBA240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5B082-3012-564B-A6AC-8228048FF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8B25D-6618-E94E-9DC7-55F78B79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D2543-36EC-B745-8EAD-F656647A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49578-6107-A448-B9FD-9425591E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87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45E72-B360-0D4F-B4AC-31106D691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41D1E-0B35-3E49-BBA0-8A4D147198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47B0-B462-264D-93B9-ED64C6A4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6CC0C-3688-BC46-AA98-3C444E1F7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553F5-144B-0541-8DA4-4BACBDBF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5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FBCAE1-4053-2949-943D-F06845CA13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392D7-6EEE-4544-AFE4-858F983B8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4B4C3-1E9A-4E47-B8F5-527544A7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24B8C-7E05-3641-8E78-5FDA1EC6CAAE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FA488-419D-FB49-9EED-FF684918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EDE53-C9A6-2E4B-9B70-C45833C2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42A4-1CD6-2F40-B481-DCB343116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154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ctrTitle"/>
          </p:nvPr>
        </p:nvSpPr>
        <p:spPr>
          <a:xfrm>
            <a:off x="701566" y="2627175"/>
            <a:ext cx="4441934" cy="160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600" b="1" i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7648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68253-B8FC-94B1-767E-D95B0C81D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8F8E3C-6BC3-CE93-A7B7-B4564CE8E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42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047F-D10B-5843-8E7F-2082161C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E63D9-7F04-CD48-AB51-4B3A64066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74E42-2E2C-B341-B4B3-8121E62D6D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4DB78-E7C2-6A41-ADDD-C327944F6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46ABB-0034-FB41-9C68-E1DD93211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2173F-D4E8-0F4B-A372-D5843781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99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3569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8441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774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5489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42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5874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17884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8919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00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35BE8-7D89-1947-A5C1-537DAE0A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3EC607-D911-6D42-B76E-DEAEBA2408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45B082-3012-564B-A6AC-8228048FF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08B25D-6618-E94E-9DC7-55F78B79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D2543-36EC-B745-8EAD-F656647A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49578-6107-A448-B9FD-9425591E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8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1FA6C-1C07-8445-A959-494F03A0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311C2-87B5-9441-88F0-BCD973F8E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171DF-0E83-2041-A42C-5C9C9508A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5AF5D-2320-5C41-B008-063DE13B2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E0F7-385B-284B-B305-2FE9BE68A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6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vensbourne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2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91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703" r:id="rId19"/>
    <p:sldLayoutId id="2147483704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66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705" r:id="rId2"/>
    <p:sldLayoutId id="214748370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2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1FA6C-1C07-8445-A959-494F03A0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311C2-87B5-9441-88F0-BCD973F8E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171DF-0E83-2041-A42C-5C9C9508A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5AF5D-2320-5C41-B008-063DE13B2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E0F7-385B-284B-B305-2FE9BE68A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6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vensbourne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66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2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91FA6C-1C07-8445-A959-494F03A05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311C2-87B5-9441-88F0-BCD973F8E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171DF-0E83-2041-A42C-5C9C9508A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fld id="{2CF89823-D95E-4BF1-BEC9-19043466346B}" type="datetimeFigureOut">
              <a:rPr lang="en-US" smtClean="0"/>
              <a:t>1/29/2026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5AF5D-2320-5C41-B008-063DE13B2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E0F7-385B-284B-B305-2FE9BE68A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vensbourne Sans" pitchFamily="2" charset="77"/>
              </a:defRPr>
            </a:lvl1pPr>
          </a:lstStyle>
          <a:p>
            <a:fld id="{994F317A-0B51-4D88-A081-DB2598199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6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Ravensbourne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vensbourne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766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3-031-30510-8_11" TargetMode="External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"/>
          <p:cNvSpPr txBox="1">
            <a:spLocks noGrp="1"/>
          </p:cNvSpPr>
          <p:nvPr>
            <p:ph type="ctrTitle"/>
          </p:nvPr>
        </p:nvSpPr>
        <p:spPr>
          <a:xfrm>
            <a:off x="58627" y="1460587"/>
            <a:ext cx="7561373" cy="12027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150000"/>
              </a:lnSpc>
              <a:buClr>
                <a:schemeClr val="lt1"/>
              </a:buClr>
            </a:pPr>
            <a:r>
              <a:rPr lang="en-GB" sz="3200" dirty="0"/>
              <a:t>An Industrial Internet of Things (IIOT) With an Underlying Clustered 5G HetNet</a:t>
            </a:r>
            <a:endParaRPr lang="en-GB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F8FBC-72DF-6B98-0D46-F7DF81E0457D}"/>
              </a:ext>
            </a:extLst>
          </p:cNvPr>
          <p:cNvSpPr txBox="1"/>
          <p:nvPr/>
        </p:nvSpPr>
        <p:spPr>
          <a:xfrm>
            <a:off x="58627" y="4572000"/>
            <a:ext cx="289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86968">
              <a:spcAft>
                <a:spcPts val="600"/>
              </a:spcAft>
            </a:pPr>
            <a:r>
              <a:rPr lang="en-US" sz="2400" b="1" kern="1200" dirty="0">
                <a:solidFill>
                  <a:schemeClr val="tx1"/>
                </a:solidFill>
                <a:latin typeface="Ravensbourne Sans" pitchFamily="2" charset="77"/>
                <a:ea typeface="+mj-ea"/>
                <a:cs typeface="+mj-cs"/>
              </a:rPr>
              <a:t>Dr Naureen Farhan</a:t>
            </a:r>
            <a:endParaRPr lang="en-US" sz="2400" b="1" dirty="0">
              <a:latin typeface="Ravensbourne Sans" pitchFamily="2" charset="77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85344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4572" y="6324600"/>
            <a:ext cx="807982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A 5G HetNet Architecture after Implementing the Hybrid Clustering Scheme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392" y="-152400"/>
            <a:ext cx="8962208" cy="1149913"/>
          </a:xfrm>
        </p:spPr>
        <p:txBody>
          <a:bodyPr>
            <a:noAutofit/>
          </a:bodyPr>
          <a:lstStyle/>
          <a:p>
            <a:pPr algn="ctr"/>
            <a:r>
              <a:rPr lang="en-US" sz="3200" b="1" u="sng" dirty="0">
                <a:latin typeface="Arial" pitchFamily="34" charset="0"/>
                <a:cs typeface="Arial" pitchFamily="34" charset="0"/>
              </a:rPr>
              <a:t>5G Interference Managed Hybrid Clustering</a:t>
            </a:r>
          </a:p>
        </p:txBody>
      </p:sp>
    </p:spTree>
    <p:extLst>
      <p:ext uri="{BB962C8B-B14F-4D97-AF65-F5344CB8AC3E}">
        <p14:creationId xmlns:p14="http://schemas.microsoft.com/office/powerpoint/2010/main" val="1196892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43" y="1294360"/>
            <a:ext cx="7802649" cy="411584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204D-E863-41CE-9CA8-19669B738469}" type="slidenum">
              <a:rPr lang="en-US" sz="1350">
                <a:solidFill>
                  <a:schemeClr val="bg1"/>
                </a:solidFill>
              </a:rPr>
              <a:t>11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816025"/>
            <a:ext cx="876300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System Capacity achieved with the proposed hybrid clustering approach is improved by 8% compared to the unified PDNOMA scheme, and more than 80% compared to the IMHC scheme.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848044" y="4013538"/>
            <a:ext cx="1676400" cy="329862"/>
            <a:chOff x="5562600" y="2164374"/>
            <a:chExt cx="1676400" cy="67163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5562600" y="2164374"/>
              <a:ext cx="0" cy="67163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715000" y="2164376"/>
              <a:ext cx="1524000" cy="611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 by 8%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01107" y="3588379"/>
            <a:ext cx="1593723" cy="831221"/>
            <a:chOff x="5558307" y="1635978"/>
            <a:chExt cx="1593723" cy="129825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5558307" y="1635978"/>
              <a:ext cx="0" cy="129825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628030" y="1635978"/>
              <a:ext cx="1524000" cy="468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 by 80%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EE074D5-186A-638E-5612-9D2ACC162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Result and Analysis</a:t>
            </a:r>
          </a:p>
        </p:txBody>
      </p:sp>
    </p:spTree>
    <p:extLst>
      <p:ext uri="{BB962C8B-B14F-4D97-AF65-F5344CB8AC3E}">
        <p14:creationId xmlns:p14="http://schemas.microsoft.com/office/powerpoint/2010/main" val="16539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204D-E863-41CE-9CA8-19669B738469}" type="slidenum">
              <a:rPr lang="en-US" sz="1350">
                <a:solidFill>
                  <a:schemeClr val="bg1"/>
                </a:solidFill>
              </a:rPr>
              <a:t>12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FC498-6DA8-C275-0D3E-F6EC90248100}"/>
              </a:ext>
            </a:extLst>
          </p:cNvPr>
          <p:cNvSpPr txBox="1"/>
          <p:nvPr/>
        </p:nvSpPr>
        <p:spPr>
          <a:xfrm>
            <a:off x="2285155" y="3291134"/>
            <a:ext cx="45703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endParaRPr lang="en-US" sz="1350" dirty="0">
              <a:latin typeface="Arial" panose="020B060402020202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21126E2-02B1-DB00-8585-8FA510BBCFE5}"/>
              </a:ext>
            </a:extLst>
          </p:cNvPr>
          <p:cNvGraphicFramePr>
            <a:graphicFrameLocks/>
          </p:cNvGraphicFramePr>
          <p:nvPr/>
        </p:nvGraphicFramePr>
        <p:xfrm>
          <a:off x="457876" y="2347645"/>
          <a:ext cx="8224868" cy="2440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46EA32E-E7FA-B27A-0706-076C35FE88B2}"/>
              </a:ext>
            </a:extLst>
          </p:cNvPr>
          <p:cNvSpPr txBox="1"/>
          <p:nvPr/>
        </p:nvSpPr>
        <p:spPr>
          <a:xfrm>
            <a:off x="780397" y="5136361"/>
            <a:ext cx="7579274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End to End delay achieved with different schemes with increased number of devices.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27B5FB-406F-BA89-E19C-E4331316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Result and Analysis</a:t>
            </a:r>
          </a:p>
        </p:txBody>
      </p:sp>
    </p:spTree>
    <p:extLst>
      <p:ext uri="{BB962C8B-B14F-4D97-AF65-F5344CB8AC3E}">
        <p14:creationId xmlns:p14="http://schemas.microsoft.com/office/powerpoint/2010/main" val="256218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23B9A-ED6B-4C07-7A5F-1F3284B58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5204D-E863-41CE-9CA8-19669B738469}" type="slidenum">
              <a:rPr lang="en-US" sz="1350">
                <a:solidFill>
                  <a:schemeClr val="bg1"/>
                </a:solidFill>
              </a:rPr>
              <a:t>13</a:t>
            </a:fld>
            <a:endParaRPr lang="en-US" sz="1350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3038A3F-ADDB-C2F1-ADDC-4C80AE8D2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7354137"/>
              </p:ext>
            </p:extLst>
          </p:nvPr>
        </p:nvGraphicFramePr>
        <p:xfrm>
          <a:off x="808596" y="2217788"/>
          <a:ext cx="7709549" cy="2771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A88664D-F812-2FD3-9F18-E595DF719772}"/>
              </a:ext>
            </a:extLst>
          </p:cNvPr>
          <p:cNvSpPr txBox="1"/>
          <p:nvPr/>
        </p:nvSpPr>
        <p:spPr>
          <a:xfrm>
            <a:off x="1395248" y="5224130"/>
            <a:ext cx="6266793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Throughput achieved with increased number of devices.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03C1E2-DADE-B2A8-33BD-F8052D1BE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Result and Analysis</a:t>
            </a:r>
          </a:p>
        </p:txBody>
      </p:sp>
    </p:spTree>
    <p:extLst>
      <p:ext uri="{BB962C8B-B14F-4D97-AF65-F5344CB8AC3E}">
        <p14:creationId xmlns:p14="http://schemas.microsoft.com/office/powerpoint/2010/main" val="225415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495264"/>
              </p:ext>
            </p:extLst>
          </p:nvPr>
        </p:nvGraphicFramePr>
        <p:xfrm>
          <a:off x="792050" y="2286000"/>
          <a:ext cx="7582436" cy="70866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1895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56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 rowSpan="2">
                  <a:txBody>
                    <a:bodyPr/>
                    <a:lstStyle/>
                    <a:p>
                      <a:r>
                        <a:rPr lang="en-US" sz="1400" dirty="0"/>
                        <a:t>Improved Throughput achieved with IMHC Scheme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Hybrid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Distributed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Centralized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6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11%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27324"/>
              </p:ext>
            </p:extLst>
          </p:nvPr>
        </p:nvGraphicFramePr>
        <p:xfrm>
          <a:off x="793743" y="3886200"/>
          <a:ext cx="7503471" cy="1341120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2501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1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1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Improved parameters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achieved with Cooperative PD-NOMA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Unified PD-NOMA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IMHC (OFDMA Scheme)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System Capacity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Sum Rate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14%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Throughput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23%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CB5D913-3D6F-2C4A-AE94-DF9FF614025F}"/>
              </a:ext>
            </a:extLst>
          </p:cNvPr>
          <p:cNvSpPr txBox="1">
            <a:spLocks/>
          </p:cNvSpPr>
          <p:nvPr/>
        </p:nvSpPr>
        <p:spPr>
          <a:xfrm>
            <a:off x="975575" y="1981200"/>
            <a:ext cx="6896636" cy="242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Table 03: Summary of Improved Throughput achieved with the IMHC Scheme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CB5D913-3D6F-2C4A-AE94-DF9FF614025F}"/>
              </a:ext>
            </a:extLst>
          </p:cNvPr>
          <p:cNvSpPr txBox="1">
            <a:spLocks/>
          </p:cNvSpPr>
          <p:nvPr/>
        </p:nvSpPr>
        <p:spPr>
          <a:xfrm>
            <a:off x="1089874" y="3567975"/>
            <a:ext cx="6896636" cy="2420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Table 04: Summary of Improved results with the Cooperative Clustered PD-NOMA 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E524F2-C26E-1230-BBE5-84B02D30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Summary </a:t>
            </a:r>
          </a:p>
        </p:txBody>
      </p:sp>
    </p:spTree>
    <p:extLst>
      <p:ext uri="{BB962C8B-B14F-4D97-AF65-F5344CB8AC3E}">
        <p14:creationId xmlns:p14="http://schemas.microsoft.com/office/powerpoint/2010/main" val="395154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3BAA-EE4B-D1B0-9A23-E844F7C2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Conclusion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3F678307-C669-52D8-1066-DD36922FD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7997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dirty="0">
                <a:latin typeface="Arial"/>
                <a:cs typeface="Arial"/>
              </a:rPr>
              <a:t>With the proposed technique the </a:t>
            </a: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interference</a:t>
            </a:r>
            <a:r>
              <a:rPr lang="en-US" dirty="0">
                <a:latin typeface="Arial"/>
                <a:cs typeface="Arial"/>
              </a:rPr>
              <a:t> has been reduced to a significant level and </a:t>
            </a: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high throughput, and capacity</a:t>
            </a:r>
            <a:r>
              <a:rPr lang="en-US" dirty="0">
                <a:latin typeface="Arial"/>
                <a:cs typeface="Arial"/>
              </a:rPr>
              <a:t> is achieved with </a:t>
            </a: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lowered end-to-end delay</a:t>
            </a:r>
            <a:r>
              <a:rPr lang="en-US" dirty="0">
                <a:latin typeface="Arial"/>
                <a:cs typeface="Arial"/>
              </a:rPr>
              <a:t> in a 5G IoT environment.</a:t>
            </a:r>
          </a:p>
          <a:p>
            <a:pPr algn="just"/>
            <a:endParaRPr lang="en-GB" dirty="0">
              <a:latin typeface="Arial"/>
              <a:cs typeface="Arial"/>
            </a:endParaRPr>
          </a:p>
          <a:p>
            <a:pPr algn="just"/>
            <a:r>
              <a:rPr lang="en-GB" dirty="0">
                <a:latin typeface="Arial"/>
                <a:cs typeface="Arial"/>
              </a:rPr>
              <a:t>These contributions not only transform manufacturing practices, but also empower creative industry professionals to further enhance innovation and design in exceptional ways.</a:t>
            </a:r>
          </a:p>
        </p:txBody>
      </p:sp>
    </p:spTree>
    <p:extLst>
      <p:ext uri="{BB962C8B-B14F-4D97-AF65-F5344CB8AC3E}">
        <p14:creationId xmlns:p14="http://schemas.microsoft.com/office/powerpoint/2010/main" val="380129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7B761-8C62-5EB3-5E8D-21A2674D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7716A-2DEF-2A64-CCC2-57B2B6CA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7886700" cy="4729163"/>
          </a:xfrm>
        </p:spPr>
        <p:txBody>
          <a:bodyPr>
            <a:no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Alfaqawi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S. Baron, V. 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Pitard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Davai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N. 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Banoun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"Performance Evaluation of 5G Use Cases for Smart Factory," 2022 International Conference on Smart Applications, Communications and Networking (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SmartNets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), Palapye, Botswana, 2022, pp. 01-06, 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10.1109/SmartNets55823.2022.9994009.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Nguyen, T., Tran, K.D., Raza, A., Nguyen, QT., Bui, H.M., Tran, K.P. (2023). Wearable Technology for Smart Manufacturing in Industry 5.0. In: Tran, K.P. (eds) Artificial Intelligence for Smart Manufacturing. Springer Series in Reliability Engineering. Springer, Cham. </a:t>
            </a:r>
            <a:r>
              <a:rPr lang="en-GB" sz="1200" u="sng" dirty="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https://doi.org/10.1007/978-3-031-30510-8_11</a:t>
            </a:r>
            <a:endParaRPr lang="en-GB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100"/>
              </a:spcAft>
              <a:buFont typeface="+mj-lt"/>
              <a:buAutoNum type="arabicPeriod"/>
              <a:tabLst>
                <a:tab pos="1097915" algn="l"/>
              </a:tabLst>
            </a:pP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Naureen Farhan, 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Safdar Rizvi, and Ms. Aisha Danish. (2024). Presentation on “An Industrial Internet of Things (IIOT) With an Underlying Clustered 5G HetNet”. WACADEMIC_02_26_89620. International Conference on Engineering &amp; Technology, Computer, Basic &amp; Applied Sciences (ICETCBAS-24) 18th - 19th March 2024 | London, UK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100"/>
              </a:spcAft>
              <a:buFont typeface="+mj-lt"/>
              <a:buAutoNum type="arabicPeriod"/>
              <a:tabLst>
                <a:tab pos="1097915" algn="l"/>
              </a:tabLst>
            </a:pP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Farhan, Naureen, and Safdar Rizvi. "An interference-managed hybrid clustering algorithm to improve system throughput." Sensors 22.4 (2022): 1598.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100"/>
              </a:spcAft>
              <a:buFont typeface="+mj-lt"/>
              <a:buAutoNum type="arabicPeriod"/>
              <a:tabLst>
                <a:tab pos="1097915" algn="l"/>
              </a:tabLst>
            </a:pP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Hasan, Naureen, Safdar Rizvi, and Amna Shabbir. "A clustered pd-</a:t>
            </a:r>
            <a:r>
              <a:rPr lang="en-GB" sz="1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noma</a:t>
            </a:r>
            <a:r>
              <a:rPr lang="en-GB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an ultra-dense heterogeneous network with improved system capacity and throughput." Applied Sciences 12.10 (2022): 5206.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100"/>
              </a:spcAft>
              <a:buFont typeface="+mj-lt"/>
              <a:buAutoNum type="arabicPeriod"/>
              <a:tabLst>
                <a:tab pos="1097915" algn="l"/>
              </a:tabLst>
            </a:pPr>
            <a:r>
              <a:rPr lang="en-GB" sz="1200" dirty="0">
                <a:latin typeface="+mj-lt"/>
              </a:rPr>
              <a:t>Ferreira, J.J., Fernandes, C.I., </a:t>
            </a:r>
            <a:r>
              <a:rPr lang="en-GB" sz="1200" dirty="0" err="1">
                <a:latin typeface="+mj-lt"/>
              </a:rPr>
              <a:t>Rammal</a:t>
            </a:r>
            <a:r>
              <a:rPr lang="en-GB" sz="1200" dirty="0">
                <a:latin typeface="+mj-lt"/>
              </a:rPr>
              <a:t>, H.G. and </a:t>
            </a:r>
            <a:r>
              <a:rPr lang="en-GB" sz="1200" dirty="0" err="1">
                <a:latin typeface="+mj-lt"/>
              </a:rPr>
              <a:t>Veiga</a:t>
            </a:r>
            <a:r>
              <a:rPr lang="en-GB" sz="1200" dirty="0">
                <a:latin typeface="+mj-lt"/>
              </a:rPr>
              <a:t>, P.M., 2021. Wearable technology and consumer interaction: A systematic review and research agenda. Computers in human </a:t>
            </a:r>
            <a:r>
              <a:rPr lang="en-GB" sz="1200" dirty="0" err="1">
                <a:latin typeface="+mj-lt"/>
              </a:rPr>
              <a:t>behavior</a:t>
            </a:r>
            <a:r>
              <a:rPr lang="en-GB" sz="1200" dirty="0">
                <a:latin typeface="+mj-lt"/>
              </a:rPr>
              <a:t>, 118, p.106710.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100"/>
              </a:spcAft>
              <a:buFont typeface="+mj-lt"/>
              <a:buAutoNum type="arabicPeriod"/>
              <a:tabLst>
                <a:tab pos="1097915" algn="l"/>
              </a:tabLst>
            </a:pP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Seçkin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 A.Ç.,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Ateş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 B. and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Seçkin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 M., 2023. Review on Wearable Technology in sports: Concepts, Challenges and opportunities. </a:t>
            </a:r>
            <a:r>
              <a:rPr lang="en-GB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Applied Sciences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, </a:t>
            </a:r>
            <a:r>
              <a:rPr lang="en-GB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13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(18), p.10399.</a:t>
            </a:r>
            <a:endParaRPr lang="en-GB" sz="1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194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1D9D-DB85-89AC-4176-0BAE92965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84437"/>
            <a:ext cx="7886700" cy="1325563"/>
          </a:xfrm>
        </p:spPr>
        <p:txBody>
          <a:bodyPr/>
          <a:lstStyle/>
          <a:p>
            <a:pPr algn="ctr"/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543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9187-922C-B58D-6983-E911D455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/>
              <a:t>Wearables for Smart Manufacturing in Industry 4.0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527A7-C86F-B66F-F9C0-E8D96D3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43434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/>
              <a:t>Wearable IoTs are used to optimize human tasks to meet the new age industry requirements.</a:t>
            </a:r>
          </a:p>
          <a:p>
            <a:pPr algn="just"/>
            <a:endParaRPr lang="en-GB" sz="2400" dirty="0"/>
          </a:p>
          <a:p>
            <a:pPr marL="0" indent="0" algn="just">
              <a:buNone/>
            </a:pPr>
            <a:r>
              <a:rPr lang="en-GB" sz="2400" dirty="0"/>
              <a:t>To manage: </a:t>
            </a:r>
          </a:p>
          <a:p>
            <a:pPr algn="just"/>
            <a:r>
              <a:rPr lang="en-GB" sz="2400" dirty="0"/>
              <a:t>Resource efficiency</a:t>
            </a:r>
          </a:p>
          <a:p>
            <a:pPr algn="just"/>
            <a:r>
              <a:rPr lang="en-GB" sz="2400" dirty="0"/>
              <a:t>Safety</a:t>
            </a:r>
          </a:p>
          <a:p>
            <a:pPr algn="just"/>
            <a:r>
              <a:rPr lang="en-GB" sz="2400" dirty="0"/>
              <a:t>Accuracy</a:t>
            </a:r>
          </a:p>
          <a:p>
            <a:pPr algn="just"/>
            <a:r>
              <a:rPr lang="en-GB" sz="2400" dirty="0"/>
              <a:t>Delay</a:t>
            </a:r>
          </a:p>
        </p:txBody>
      </p:sp>
      <p:pic>
        <p:nvPicPr>
          <p:cNvPr id="5" name="Content Placeholder 4" descr="A diagram of a person with a computer">
            <a:extLst>
              <a:ext uri="{FF2B5EF4-FFF2-40B4-BE49-F238E27FC236}">
                <a16:creationId xmlns:a16="http://schemas.microsoft.com/office/drawing/2014/main" id="{F7B303EC-569A-0D34-92C6-48A3DB0E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20015"/>
            <a:ext cx="4241800" cy="417118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85663D-4856-6CE6-E69E-22316D796135}"/>
              </a:ext>
            </a:extLst>
          </p:cNvPr>
          <p:cNvSpPr txBox="1"/>
          <p:nvPr/>
        </p:nvSpPr>
        <p:spPr>
          <a:xfrm>
            <a:off x="4038599" y="5867400"/>
            <a:ext cx="5181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New age of Wearable Technology </a:t>
            </a:r>
          </a:p>
          <a:p>
            <a:r>
              <a:rPr lang="en-GB" sz="1400" dirty="0"/>
              <a:t>Source: </a:t>
            </a:r>
            <a:r>
              <a:rPr lang="en-GB" sz="1200" i="1" dirty="0"/>
              <a:t>Devi DH, </a:t>
            </a:r>
            <a:r>
              <a:rPr lang="en-GB" sz="1200" i="1" dirty="0" err="1"/>
              <a:t>Duraisamy</a:t>
            </a:r>
            <a:r>
              <a:rPr lang="en-GB" sz="1200" i="1" dirty="0"/>
              <a:t> K, </a:t>
            </a:r>
            <a:r>
              <a:rPr lang="en-GB" sz="1200" i="1" dirty="0" err="1"/>
              <a:t>Armghan</a:t>
            </a:r>
            <a:r>
              <a:rPr lang="en-GB" sz="1200" i="1" dirty="0"/>
              <a:t> A, </a:t>
            </a:r>
            <a:r>
              <a:rPr lang="en-GB" sz="1200" i="1" dirty="0" err="1"/>
              <a:t>Alsharari</a:t>
            </a:r>
            <a:r>
              <a:rPr lang="en-GB" sz="1200" i="1" dirty="0"/>
              <a:t> M, </a:t>
            </a:r>
            <a:r>
              <a:rPr lang="en-GB" sz="1200" i="1" dirty="0" err="1"/>
              <a:t>Aliqab</a:t>
            </a:r>
            <a:r>
              <a:rPr lang="en-GB" sz="1200" i="1" dirty="0"/>
              <a:t> K, </a:t>
            </a:r>
            <a:r>
              <a:rPr lang="en-GB" sz="1200" i="1" dirty="0" err="1"/>
              <a:t>Sorathiya</a:t>
            </a:r>
            <a:r>
              <a:rPr lang="en-GB" sz="1200" i="1" dirty="0"/>
              <a:t> V, Das S, Rashid N. 5G Technology in Healthcare and Wearable Devices: A Review. Sensors. 2023; 23(5):2519. https://doi.org/10.3390/s23052519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890189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0936" y="334644"/>
            <a:ext cx="7882128" cy="1076914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Arial" pitchFamily="34" charset="0"/>
                <a:cs typeface="Arial" pitchFamily="34" charset="0"/>
              </a:rPr>
              <a:t>5G Heterogeneous Networks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079" y="0"/>
            <a:ext cx="7879842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51299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2123618"/>
            <a:ext cx="4190999" cy="37437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 defTabSz="795528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cs typeface="Arial"/>
              </a:rPr>
              <a:t>Increase</a:t>
            </a:r>
            <a:r>
              <a:rPr lang="en-GB" sz="2400" kern="1200" dirty="0">
                <a:cs typeface="Arial"/>
              </a:rPr>
              <a:t> profit margin</a:t>
            </a:r>
            <a:endParaRPr lang="en-GB" sz="2400" dirty="0">
              <a:cs typeface="Arial"/>
            </a:endParaRPr>
          </a:p>
          <a:p>
            <a:pPr marL="285750" indent="-285750" algn="just" defTabSz="795528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cs typeface="Arial"/>
              </a:rPr>
              <a:t>Increase production</a:t>
            </a:r>
          </a:p>
          <a:p>
            <a:pPr marL="285750" indent="-285750" algn="just" defTabSz="795528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400" dirty="0">
                <a:cs typeface="Arial"/>
              </a:rPr>
              <a:t>Automate</a:t>
            </a:r>
            <a:r>
              <a:rPr lang="en-GB" sz="2400" kern="1200" dirty="0">
                <a:cs typeface="Arial"/>
              </a:rPr>
              <a:t> business</a:t>
            </a:r>
          </a:p>
          <a:p>
            <a:pPr marL="304800" indent="-304800" algn="just" defTabSz="813816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kern="1200" dirty="0">
                <a:ea typeface="+mn-ea"/>
                <a:cs typeface="Arial"/>
              </a:rPr>
              <a:t>High Throughput</a:t>
            </a:r>
            <a:endParaRPr lang="en-US" sz="2400" dirty="0">
              <a:ea typeface="Calibri"/>
              <a:cs typeface="Arial"/>
            </a:endParaRPr>
          </a:p>
          <a:p>
            <a:pPr marL="304800" indent="-304800" algn="just" defTabSz="813816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dirty="0">
                <a:cs typeface="Arial"/>
              </a:rPr>
              <a:t>Enhanced Capacity </a:t>
            </a:r>
          </a:p>
          <a:p>
            <a:pPr marL="304800" indent="-304800" algn="just" defTabSz="813816">
              <a:lnSpc>
                <a:spcPct val="150000"/>
              </a:lnSpc>
              <a:spcAft>
                <a:spcPts val="600"/>
              </a:spcAft>
              <a:buFont typeface="Courier New" pitchFamily="49" charset="0"/>
              <a:buChar char="o"/>
            </a:pPr>
            <a:r>
              <a:rPr lang="en-US" sz="2400" dirty="0">
                <a:cs typeface="Arial"/>
              </a:rPr>
              <a:t>Reduced</a:t>
            </a:r>
            <a:r>
              <a:rPr lang="en-US" sz="2400" kern="1200" dirty="0">
                <a:ea typeface="+mn-ea"/>
                <a:cs typeface="Arial"/>
              </a:rPr>
              <a:t> Latency</a:t>
            </a:r>
            <a:r>
              <a:rPr lang="en-US" sz="2400" dirty="0">
                <a:cs typeface="Arial"/>
              </a:rPr>
              <a:t> </a:t>
            </a:r>
            <a:endParaRPr lang="en-US" sz="2400" dirty="0">
              <a:ea typeface="Calibri"/>
              <a:cs typeface="Arial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76622059"/>
              </p:ext>
            </p:extLst>
          </p:nvPr>
        </p:nvGraphicFramePr>
        <p:xfrm>
          <a:off x="4419600" y="1524000"/>
          <a:ext cx="4490202" cy="3913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795003" y="5331023"/>
            <a:ext cx="3757538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795528">
              <a:spcAft>
                <a:spcPts val="600"/>
              </a:spcAft>
            </a:pPr>
            <a:r>
              <a:rPr lang="en-US" sz="1400" kern="120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</a:rPr>
              <a:t>IOT with 5G </a:t>
            </a:r>
            <a:r>
              <a:rPr lang="en-GB" sz="1400" kern="1200" dirty="0">
                <a:solidFill>
                  <a:schemeClr val="tx1"/>
                </a:solidFill>
                <a:latin typeface="Arial" pitchFamily="34" charset="0"/>
                <a:ea typeface="Batang"/>
                <a:cs typeface="Arial" pitchFamily="34" charset="0"/>
              </a:rPr>
              <a:t>Heterogeneous Network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CCBB2E-C2B3-06BD-DF61-9723EC356EC7}"/>
              </a:ext>
            </a:extLst>
          </p:cNvPr>
          <p:cNvSpPr txBox="1"/>
          <p:nvPr/>
        </p:nvSpPr>
        <p:spPr>
          <a:xfrm>
            <a:off x="533400" y="6096000"/>
            <a:ext cx="23622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5G Network Architecture</a:t>
            </a:r>
            <a:endParaRPr lang="en-GB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15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91"/>
    </mc:Choice>
    <mc:Fallback xmlns="">
      <p:transition spd="slow" advTm="5169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5742-2415-5D13-3139-16C378CE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Industry 4.0 - Wearable IoTs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8D96D-044E-AFDA-1DB9-A7EB6937D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054224"/>
            <a:ext cx="4267200" cy="38131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GB" sz="2400" dirty="0">
                <a:latin typeface="Ravensbourne Sans"/>
              </a:rPr>
              <a:t>Adaptable manufacturing system to changing demands.</a:t>
            </a:r>
          </a:p>
          <a:p>
            <a:pPr algn="just"/>
            <a:r>
              <a:rPr lang="en-GB" sz="2400" dirty="0">
                <a:latin typeface="Ravensbourne Sans"/>
              </a:rPr>
              <a:t>Custom products to meet customer needs.</a:t>
            </a:r>
          </a:p>
          <a:p>
            <a:pPr algn="just"/>
            <a:r>
              <a:rPr lang="en-GB" sz="2400" dirty="0">
                <a:latin typeface="Ravensbourne Sans"/>
              </a:rPr>
              <a:t>Manufacturers can detect defects early. </a:t>
            </a:r>
          </a:p>
          <a:p>
            <a:pPr algn="just"/>
            <a:r>
              <a:rPr lang="en-GB" sz="2400" dirty="0">
                <a:latin typeface="Ravensbourne Sans"/>
              </a:rPr>
              <a:t>Ensure improved product quality. </a:t>
            </a:r>
          </a:p>
        </p:txBody>
      </p:sp>
      <p:pic>
        <p:nvPicPr>
          <p:cNvPr id="1026" name="Picture 2" descr="Sensors 21 03844 g001 550">
            <a:extLst>
              <a:ext uri="{FF2B5EF4-FFF2-40B4-BE49-F238E27FC236}">
                <a16:creationId xmlns:a16="http://schemas.microsoft.com/office/drawing/2014/main" id="{EE8298D4-A3EC-85A4-394B-9A8CBFCB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4958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432967-33AB-26D4-CC88-E40425C92D4A}"/>
              </a:ext>
            </a:extLst>
          </p:cNvPr>
          <p:cNvSpPr txBox="1"/>
          <p:nvPr/>
        </p:nvSpPr>
        <p:spPr>
          <a:xfrm>
            <a:off x="4038600" y="6135469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Svertoka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E.,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Saafi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S.,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Rusu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-Casandra, A.,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Burget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R.,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Marghescu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I.,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Hosek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J. and </a:t>
            </a:r>
            <a:r>
              <a:rPr lang="en-GB" sz="1200" b="0" i="0" dirty="0" err="1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Ometov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A., 2021. Wearables for industrial work safety: A survey. </a:t>
            </a:r>
            <a:r>
              <a:rPr lang="en-GB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Sensors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 </a:t>
            </a:r>
            <a:r>
              <a:rPr lang="en-GB" sz="1200" b="0" i="1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21</a:t>
            </a:r>
            <a:r>
              <a:rPr lang="en-GB" sz="1200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(11), p.3844.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99478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Challenges of Wearable IoT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0D55FBE-54E1-A2BA-E346-F09861B1E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7238611"/>
              </p:ext>
            </p:extLst>
          </p:nvPr>
        </p:nvGraphicFramePr>
        <p:xfrm>
          <a:off x="533400" y="1447800"/>
          <a:ext cx="8305800" cy="5150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>
                  <a:extLst>
                    <a:ext uri="{9D8B030D-6E8A-4147-A177-3AD203B41FA5}">
                      <a16:colId xmlns:a16="http://schemas.microsoft.com/office/drawing/2014/main" val="1669325446"/>
                    </a:ext>
                  </a:extLst>
                </a:gridCol>
              </a:tblGrid>
              <a:tr h="369467">
                <a:tc>
                  <a:txBody>
                    <a:bodyPr/>
                    <a:lstStyle/>
                    <a:p>
                      <a:pPr algn="just"/>
                      <a:r>
                        <a:rPr lang="en-GB" sz="2000" dirty="0"/>
                        <a:t>Challenges from existing researches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080093"/>
                  </a:ext>
                </a:extLst>
              </a:tr>
              <a:tr h="2358904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Increased accidental occurrences, safety and health issues of the workers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Further challenges include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Energy efficiency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Communication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Capacity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Latency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Throughput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Reliability</a:t>
                      </a:r>
                      <a:r>
                        <a:rPr lang="en-GB" sz="2000" dirty="0"/>
                        <a:t>, </a:t>
                      </a:r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Availability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Wearable systems enable: 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Remote Control 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Real time monitoring via Augmented Reality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Sensor Data Aggregation 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Wireless Networking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60613"/>
                  </a:ext>
                </a:extLst>
              </a:tr>
              <a:tr h="2224629"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Industrial wearable systems and augmented reality holds the requirement for: 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Reduced Latency – Medium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Efficient Bandwidth – High</a:t>
                      </a:r>
                    </a:p>
                    <a:p>
                      <a:pPr marL="742950" lvl="1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Wireless Communication – Essential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041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4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40534"/>
              </p:ext>
            </p:extLst>
          </p:nvPr>
        </p:nvGraphicFramePr>
        <p:xfrm>
          <a:off x="628650" y="1828800"/>
          <a:ext cx="7884413" cy="409186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699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07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21118">
                <a:tc>
                  <a:txBody>
                    <a:bodyPr/>
                    <a:lstStyle/>
                    <a:p>
                      <a:pPr indent="163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Access Technology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63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Predicted connected devices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63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Usage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63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Performance Constraint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6383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Coverage Constraint </a:t>
                      </a:r>
                      <a:endParaRPr lang="en-US" sz="2200" dirty="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4793"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 Power Wireless Access (HPWA)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+2 Billion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Driverless cars, video surveillance, etc.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High/Moderate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5955"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Low Power Wireless Access (LPWA)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+11Billion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Sensors, utility meters etc.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Moderate</a:t>
                      </a:r>
                      <a:endParaRPr lang="en-US" sz="220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tc>
                  <a:txBody>
                    <a:bodyPr/>
                    <a:lstStyle/>
                    <a:p>
                      <a:pPr indent="147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High</a:t>
                      </a:r>
                      <a:endParaRPr lang="en-US" sz="2200" dirty="0">
                        <a:effectLst/>
                        <a:latin typeface="Times New Roman"/>
                        <a:ea typeface="Malgun Gothic"/>
                        <a:cs typeface="Batang"/>
                      </a:endParaRPr>
                    </a:p>
                  </a:txBody>
                  <a:tcPr marL="57352" marR="5735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2D725B2-6400-08A6-AD95-9ABBFA658D93}"/>
              </a:ext>
            </a:extLst>
          </p:cNvPr>
          <p:cNvSpPr txBox="1"/>
          <p:nvPr/>
        </p:nvSpPr>
        <p:spPr>
          <a:xfrm>
            <a:off x="716811" y="1154668"/>
            <a:ext cx="75889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dirty="0">
                <a:solidFill>
                  <a:schemeClr val="bg1"/>
                </a:solidFill>
              </a:rPr>
              <a:t>Table 01: IIOT Challenges</a:t>
            </a:r>
          </a:p>
        </p:txBody>
      </p:sp>
    </p:spTree>
    <p:extLst>
      <p:ext uri="{BB962C8B-B14F-4D97-AF65-F5344CB8AC3E}">
        <p14:creationId xmlns:p14="http://schemas.microsoft.com/office/powerpoint/2010/main" val="331237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47939" y="5008145"/>
            <a:ext cx="8811733" cy="5688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4206950" y="2722145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78550" y="2722145"/>
            <a:ext cx="12192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97750" y="2722145"/>
            <a:ext cx="990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8476" y="2150645"/>
            <a:ext cx="9144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7750" y="3293645"/>
            <a:ext cx="990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26652" y="4412996"/>
            <a:ext cx="9144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06950" y="3293645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06950" y="3865145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35350" y="2150645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35350" y="2722145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5350" y="3293645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23525" y="4412996"/>
            <a:ext cx="13716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4325" y="4412996"/>
            <a:ext cx="12192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578550" y="3293645"/>
            <a:ext cx="1219200" cy="571500"/>
          </a:xfrm>
          <a:prstGeom prst="rect">
            <a:avLst/>
          </a:prstGeom>
          <a:solidFill>
            <a:srgbClr val="FCCAC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11" y="609600"/>
            <a:ext cx="8811733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dirty="0">
                <a:solidFill>
                  <a:schemeClr val="bg1"/>
                </a:solidFill>
              </a:rPr>
              <a:t>Table 02: Comparative analysis of various approaches applied for Resource Management in 5G.</a:t>
            </a:r>
          </a:p>
        </p:txBody>
      </p:sp>
      <p:graphicFrame>
        <p:nvGraphicFramePr>
          <p:cNvPr id="2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2015313"/>
              </p:ext>
            </p:extLst>
          </p:nvPr>
        </p:nvGraphicFramePr>
        <p:xfrm>
          <a:off x="144123" y="1578317"/>
          <a:ext cx="8839198" cy="401343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45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8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8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3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1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Technique / Approach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Complexity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Cross Tier Interference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 Tier Interference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0" dirty="0">
                          <a:effectLst/>
                        </a:rPr>
                        <a:t>Load Balancing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QoS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Spectral Efficiency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Distributed Learning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sz="1200" dirty="0">
                          <a:effectLst/>
                        </a:rPr>
                        <a:t>Low 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Frequency Reuse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Graph Theory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Power Minimization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en-US" sz="1200" dirty="0">
                          <a:effectLst/>
                        </a:rPr>
                        <a:t>Low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Moderate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Cognitive Radio</a:t>
                      </a: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High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High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Moderate </a:t>
                      </a:r>
                      <a:endParaRPr lang="en-US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Moderate 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33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Clustering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Moderate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Moderate 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Moderate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Moderate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Moderate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ysClr val="windowText" lastClr="000000"/>
                          </a:solidFill>
                          <a:effectLst/>
                        </a:rPr>
                        <a:t>High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253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Significance of Clustering in 5G HetNet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69668129"/>
              </p:ext>
            </p:extLst>
          </p:nvPr>
        </p:nvGraphicFramePr>
        <p:xfrm>
          <a:off x="5372867" y="2039135"/>
          <a:ext cx="3133101" cy="3256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5189" y="2272595"/>
            <a:ext cx="4651612" cy="36710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Arial"/>
                <a:cs typeface="Arial"/>
              </a:rPr>
              <a:t>Increase capacity  </a:t>
            </a:r>
          </a:p>
          <a:p>
            <a:pPr marL="285750" indent="-28575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Arial"/>
                <a:cs typeface="Arial"/>
              </a:rPr>
              <a:t>Fair load distribution </a:t>
            </a:r>
          </a:p>
          <a:p>
            <a:pPr marL="285750" indent="-285750" algn="just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Arial"/>
                <a:cs typeface="Arial"/>
              </a:rPr>
              <a:t>Efficient management of IOT devices can be achieved with the n-tier network architecture.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2391" y="5648980"/>
            <a:ext cx="371688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Techniques to improve the Capacity in IIOT Environments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54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443819" y="6443246"/>
            <a:ext cx="433159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Workflow of the Proposed Scheme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846798" y="1601354"/>
            <a:ext cx="7319209" cy="4647045"/>
            <a:chOff x="0" y="0"/>
            <a:chExt cx="5093121" cy="3239019"/>
          </a:xfrm>
        </p:grpSpPr>
        <p:grpSp>
          <p:nvGrpSpPr>
            <p:cNvPr id="38" name="Group 37"/>
            <p:cNvGrpSpPr/>
            <p:nvPr/>
          </p:nvGrpSpPr>
          <p:grpSpPr>
            <a:xfrm>
              <a:off x="0" y="0"/>
              <a:ext cx="5093121" cy="3239019"/>
              <a:chOff x="0" y="0"/>
              <a:chExt cx="4788582" cy="3239019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0" y="0"/>
                <a:ext cx="4788582" cy="3239019"/>
                <a:chOff x="0" y="-95002"/>
                <a:chExt cx="5229225" cy="3619606"/>
              </a:xfrm>
            </p:grpSpPr>
            <p:sp>
              <p:nvSpPr>
                <p:cNvPr id="44" name="Rectangle 43"/>
                <p:cNvSpPr/>
                <p:nvPr/>
              </p:nvSpPr>
              <p:spPr>
                <a:xfrm>
                  <a:off x="4160520" y="274320"/>
                  <a:ext cx="999103" cy="1558925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300"/>
                </a:p>
              </p:txBody>
            </p:sp>
            <p:grpSp>
              <p:nvGrpSpPr>
                <p:cNvPr id="50" name="Group 49"/>
                <p:cNvGrpSpPr/>
                <p:nvPr/>
              </p:nvGrpSpPr>
              <p:grpSpPr>
                <a:xfrm>
                  <a:off x="0" y="-95002"/>
                  <a:ext cx="5229225" cy="3619606"/>
                  <a:chOff x="0" y="-179224"/>
                  <a:chExt cx="8790535" cy="6828484"/>
                </a:xfrm>
              </p:grpSpPr>
              <p:sp>
                <p:nvSpPr>
                  <p:cNvPr id="52" name="TextBox 6"/>
                  <p:cNvSpPr txBox="1"/>
                  <p:nvPr/>
                </p:nvSpPr>
                <p:spPr>
                  <a:xfrm>
                    <a:off x="0" y="826471"/>
                    <a:ext cx="1447801" cy="129032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Random deployment of SBSs - PPP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54" name="TextBox 7"/>
                  <p:cNvSpPr txBox="1"/>
                  <p:nvPr/>
                </p:nvSpPr>
                <p:spPr>
                  <a:xfrm>
                    <a:off x="1828798" y="735226"/>
                    <a:ext cx="1447801" cy="195637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All SBSs broadcast their Tx to the SGW. Based on distance VQ performed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56" name="TextBox 8"/>
                  <p:cNvSpPr txBox="1"/>
                  <p:nvPr/>
                </p:nvSpPr>
                <p:spPr>
                  <a:xfrm>
                    <a:off x="3581399" y="739859"/>
                    <a:ext cx="1524000" cy="151003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SGW Received power will be compared with the ‘</a:t>
                    </a:r>
                    <a:r>
                      <a:rPr lang="el-GR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τ</a:t>
                    </a: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’threshold value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57" name="TextBox 9"/>
                  <p:cNvSpPr txBox="1"/>
                  <p:nvPr/>
                </p:nvSpPr>
                <p:spPr>
                  <a:xfrm>
                    <a:off x="5410198" y="745659"/>
                    <a:ext cx="1447801" cy="129032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SBSs selected as HSBS</a:t>
                    </a:r>
                    <a:endParaRPr lang="en-US" sz="13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58" name="TextBox 10"/>
                  <p:cNvSpPr txBox="1"/>
                  <p:nvPr/>
                </p:nvSpPr>
                <p:spPr>
                  <a:xfrm>
                    <a:off x="5410198" y="2309425"/>
                    <a:ext cx="1447801" cy="812615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SBSs selected as LSBS</a:t>
                    </a:r>
                    <a:endParaRPr lang="en-US" sz="13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60" name="TextBox 11"/>
                  <p:cNvSpPr txBox="1"/>
                  <p:nvPr/>
                </p:nvSpPr>
                <p:spPr>
                  <a:xfrm>
                    <a:off x="7086599" y="750277"/>
                    <a:ext cx="1447801" cy="1290320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Centralized clusters will be formed</a:t>
                    </a:r>
                    <a:endParaRPr lang="en-US" sz="13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61" name="TextBox 12"/>
                  <p:cNvSpPr txBox="1"/>
                  <p:nvPr/>
                </p:nvSpPr>
                <p:spPr>
                  <a:xfrm>
                    <a:off x="7094760" y="2167634"/>
                    <a:ext cx="1447801" cy="1061256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Distributed clusters will be formed</a:t>
                    </a:r>
                    <a:endParaRPr lang="en-US" sz="13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cxnSp>
                <p:nvCxnSpPr>
                  <p:cNvPr id="62" name="Straight Arrow Connector 61"/>
                  <p:cNvCxnSpPr/>
                  <p:nvPr/>
                </p:nvCxnSpPr>
                <p:spPr>
                  <a:xfrm flipV="1">
                    <a:off x="1447801" y="1283733"/>
                    <a:ext cx="381000" cy="4463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/>
                  <p:nvPr/>
                </p:nvCxnSpPr>
                <p:spPr>
                  <a:xfrm flipV="1">
                    <a:off x="3276600" y="1278523"/>
                    <a:ext cx="304799" cy="521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Arrow Connector 63"/>
                  <p:cNvCxnSpPr/>
                  <p:nvPr/>
                </p:nvCxnSpPr>
                <p:spPr>
                  <a:xfrm flipV="1">
                    <a:off x="5105399" y="1265367"/>
                    <a:ext cx="304799" cy="1315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Arrow Connector 64"/>
                  <p:cNvCxnSpPr/>
                  <p:nvPr/>
                </p:nvCxnSpPr>
                <p:spPr>
                  <a:xfrm flipV="1">
                    <a:off x="6857999" y="1250097"/>
                    <a:ext cx="228600" cy="15271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Elbow Connector 65"/>
                  <p:cNvCxnSpPr>
                    <a:cxnSpLocks/>
                    <a:endCxn id="58" idx="1"/>
                  </p:cNvCxnSpPr>
                  <p:nvPr/>
                </p:nvCxnSpPr>
                <p:spPr>
                  <a:xfrm>
                    <a:off x="4343401" y="2265994"/>
                    <a:ext cx="1066797" cy="449738"/>
                  </a:xfrm>
                  <a:prstGeom prst="bentConnector3">
                    <a:avLst>
                      <a:gd name="adj1" fmla="val 318"/>
                    </a:avLst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Arrow Connector 66"/>
                  <p:cNvCxnSpPr>
                    <a:cxnSpLocks/>
                    <a:stCxn id="58" idx="3"/>
                    <a:endCxn id="61" idx="1"/>
                  </p:cNvCxnSpPr>
                  <p:nvPr/>
                </p:nvCxnSpPr>
                <p:spPr>
                  <a:xfrm flipV="1">
                    <a:off x="6857999" y="2698262"/>
                    <a:ext cx="236761" cy="1747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TextBox 31"/>
                  <p:cNvSpPr txBox="1"/>
                  <p:nvPr/>
                </p:nvSpPr>
                <p:spPr>
                  <a:xfrm>
                    <a:off x="0" y="76198"/>
                    <a:ext cx="1447801" cy="780155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 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5G HetNet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69" name="TextBox 32"/>
                  <p:cNvSpPr txBox="1"/>
                  <p:nvPr/>
                </p:nvSpPr>
                <p:spPr>
                  <a:xfrm>
                    <a:off x="1962150" y="-179224"/>
                    <a:ext cx="2838450" cy="742466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 </a:t>
                    </a:r>
                    <a:endParaRPr lang="en-US" sz="1300">
                      <a:effectLst/>
                      <a:latin typeface="Times New Roman"/>
                      <a:ea typeface="Times New Roman"/>
                    </a:endParaRPr>
                  </a:p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Small Cell Gateway - SGW</a:t>
                    </a:r>
                    <a:endParaRPr lang="en-US" sz="13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70" name="TextBox 42"/>
                  <p:cNvSpPr txBox="1"/>
                  <p:nvPr/>
                </p:nvSpPr>
                <p:spPr>
                  <a:xfrm>
                    <a:off x="7044870" y="0"/>
                    <a:ext cx="1745665" cy="56324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t"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Hybrid Clustering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71" name="TextBox 45"/>
                  <p:cNvSpPr txBox="1"/>
                  <p:nvPr/>
                </p:nvSpPr>
                <p:spPr>
                  <a:xfrm>
                    <a:off x="269787" y="4050987"/>
                    <a:ext cx="4038599" cy="1028232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/>
                    </a:solidFill>
                  </a:ln>
                </p:spPr>
                <p:txBody>
                  <a:bodyPr wrap="square" rtlCol="0" anchor="t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Cooperative PD – NOMA clusters will be formed based on CSI from all users connected to the SBSs in the network. 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6077420" y="3855523"/>
                    <a:ext cx="2596110" cy="97066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Increased Coverage and Capacity 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6225977" y="4984223"/>
                    <a:ext cx="1885864" cy="998241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Reduced Interference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4326298" y="5469766"/>
                    <a:ext cx="1881300" cy="1179494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>
                      <a:spcAft>
                        <a:spcPts val="0"/>
                      </a:spcAft>
                    </a:pPr>
                    <a:r>
                      <a:rPr lang="en-US" sz="13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Increased Throughput</a:t>
                    </a:r>
                    <a:endParaRPr lang="en-US" sz="13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cxnSp>
                <p:nvCxnSpPr>
                  <p:cNvPr id="75" name="Straight Arrow Connector 74"/>
                  <p:cNvCxnSpPr>
                    <a:stCxn id="71" idx="3"/>
                    <a:endCxn id="72" idx="2"/>
                  </p:cNvCxnSpPr>
                  <p:nvPr/>
                </p:nvCxnSpPr>
                <p:spPr>
                  <a:xfrm flipV="1">
                    <a:off x="4308386" y="4340855"/>
                    <a:ext cx="1769034" cy="22425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75"/>
                  <p:cNvCxnSpPr>
                    <a:stCxn id="71" idx="3"/>
                    <a:endCxn id="73" idx="2"/>
                  </p:cNvCxnSpPr>
                  <p:nvPr/>
                </p:nvCxnSpPr>
                <p:spPr>
                  <a:xfrm>
                    <a:off x="4308386" y="4565105"/>
                    <a:ext cx="1917590" cy="918238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Arrow Connector 76"/>
                  <p:cNvCxnSpPr>
                    <a:cxnSpLocks/>
                    <a:stCxn id="71" idx="3"/>
                    <a:endCxn id="74" idx="1"/>
                  </p:cNvCxnSpPr>
                  <p:nvPr/>
                </p:nvCxnSpPr>
                <p:spPr>
                  <a:xfrm>
                    <a:off x="4308386" y="4565105"/>
                    <a:ext cx="293422" cy="1077395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1" name="Elbow Connector 40"/>
              <p:cNvCxnSpPr>
                <a:cxnSpLocks/>
                <a:stCxn id="44" idx="2"/>
                <a:endCxn id="71" idx="1"/>
              </p:cNvCxnSpPr>
              <p:nvPr/>
            </p:nvCxnSpPr>
            <p:spPr>
              <a:xfrm rot="5400000">
                <a:off x="1944716" y="-72251"/>
                <a:ext cx="524922" cy="4120424"/>
              </a:xfrm>
              <a:prstGeom prst="bentConnector4">
                <a:avLst>
                  <a:gd name="adj1" fmla="val 26771"/>
                  <a:gd name="adj2" fmla="val 102722"/>
                </a:avLst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>
              <a:off x="1021404" y="380600"/>
              <a:ext cx="1975485" cy="1070799"/>
            </a:xfrm>
            <a:prstGeom prst="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en-US" sz="1300">
                  <a:effectLst/>
                  <a:ea typeface="Times New Roman"/>
                  <a:cs typeface="Times New Roman"/>
                </a:rPr>
                <a:t> </a:t>
              </a:r>
              <a:endParaRPr lang="en-US" sz="1300">
                <a:effectLst/>
                <a:ea typeface="Calibri"/>
                <a:cs typeface="Times New Roman"/>
              </a:endParaRPr>
            </a:p>
          </p:txBody>
        </p:sp>
      </p:grp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533400" y="189272"/>
            <a:ext cx="7356110" cy="98908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Proposed Hybrid Clustering Scheme</a:t>
            </a:r>
          </a:p>
        </p:txBody>
      </p:sp>
    </p:spTree>
    <p:extLst>
      <p:ext uri="{BB962C8B-B14F-4D97-AF65-F5344CB8AC3E}">
        <p14:creationId xmlns:p14="http://schemas.microsoft.com/office/powerpoint/2010/main" val="22141601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Titles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avensbourne Building">
  <a:themeElements>
    <a:clrScheme name="Ravensbourne">
      <a:dk1>
        <a:srgbClr val="000000"/>
      </a:dk1>
      <a:lt1>
        <a:srgbClr val="FFFFFF"/>
      </a:lt1>
      <a:dk2>
        <a:srgbClr val="9B9B9B"/>
      </a:dk2>
      <a:lt2>
        <a:srgbClr val="EEEDEB"/>
      </a:lt2>
      <a:accent1>
        <a:srgbClr val="0069B3"/>
      </a:accent1>
      <a:accent2>
        <a:srgbClr val="41BAEC"/>
      </a:accent2>
      <a:accent3>
        <a:srgbClr val="15AF97"/>
      </a:accent3>
      <a:accent4>
        <a:srgbClr val="FDC300"/>
      </a:accent4>
      <a:accent5>
        <a:srgbClr val="EC6824"/>
      </a:accent5>
      <a:accent6>
        <a:srgbClr val="702C87"/>
      </a:accent6>
      <a:hlink>
        <a:srgbClr val="0069B3"/>
      </a:hlink>
      <a:folHlink>
        <a:srgbClr val="702C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udents and Work">
  <a:themeElements>
    <a:clrScheme name="Ravensbourne">
      <a:dk1>
        <a:srgbClr val="000000"/>
      </a:dk1>
      <a:lt1>
        <a:srgbClr val="FFFFFF"/>
      </a:lt1>
      <a:dk2>
        <a:srgbClr val="9B9B9B"/>
      </a:dk2>
      <a:lt2>
        <a:srgbClr val="EEEDEB"/>
      </a:lt2>
      <a:accent1>
        <a:srgbClr val="0069B3"/>
      </a:accent1>
      <a:accent2>
        <a:srgbClr val="41BAEC"/>
      </a:accent2>
      <a:accent3>
        <a:srgbClr val="15AF97"/>
      </a:accent3>
      <a:accent4>
        <a:srgbClr val="FDC300"/>
      </a:accent4>
      <a:accent5>
        <a:srgbClr val="EC6824"/>
      </a:accent5>
      <a:accent6>
        <a:srgbClr val="702C87"/>
      </a:accent6>
      <a:hlink>
        <a:srgbClr val="0069B3"/>
      </a:hlink>
      <a:folHlink>
        <a:srgbClr val="702C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s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tudents and Work">
  <a:themeElements>
    <a:clrScheme name="Ravensbourne">
      <a:dk1>
        <a:srgbClr val="000000"/>
      </a:dk1>
      <a:lt1>
        <a:srgbClr val="FFFFFF"/>
      </a:lt1>
      <a:dk2>
        <a:srgbClr val="9B9B9B"/>
      </a:dk2>
      <a:lt2>
        <a:srgbClr val="EEEDEB"/>
      </a:lt2>
      <a:accent1>
        <a:srgbClr val="0069B3"/>
      </a:accent1>
      <a:accent2>
        <a:srgbClr val="41BAEC"/>
      </a:accent2>
      <a:accent3>
        <a:srgbClr val="15AF97"/>
      </a:accent3>
      <a:accent4>
        <a:srgbClr val="FDC300"/>
      </a:accent4>
      <a:accent5>
        <a:srgbClr val="EC6824"/>
      </a:accent5>
      <a:accent6>
        <a:srgbClr val="702C87"/>
      </a:accent6>
      <a:hlink>
        <a:srgbClr val="0069B3"/>
      </a:hlink>
      <a:folHlink>
        <a:srgbClr val="702C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itles and Divider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Students and Work">
  <a:themeElements>
    <a:clrScheme name="Ravensbourne">
      <a:dk1>
        <a:srgbClr val="000000"/>
      </a:dk1>
      <a:lt1>
        <a:srgbClr val="FFFFFF"/>
      </a:lt1>
      <a:dk2>
        <a:srgbClr val="9B9B9B"/>
      </a:dk2>
      <a:lt2>
        <a:srgbClr val="EEEDEB"/>
      </a:lt2>
      <a:accent1>
        <a:srgbClr val="0069B3"/>
      </a:accent1>
      <a:accent2>
        <a:srgbClr val="41BAEC"/>
      </a:accent2>
      <a:accent3>
        <a:srgbClr val="15AF97"/>
      </a:accent3>
      <a:accent4>
        <a:srgbClr val="FDC300"/>
      </a:accent4>
      <a:accent5>
        <a:srgbClr val="EC6824"/>
      </a:accent5>
      <a:accent6>
        <a:srgbClr val="702C87"/>
      </a:accent6>
      <a:hlink>
        <a:srgbClr val="0069B3"/>
      </a:hlink>
      <a:folHlink>
        <a:srgbClr val="702C87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Ravensbourne Powerpoint template (1)</Template>
  <TotalTime>1407</TotalTime>
  <Words>1164</Words>
  <Application>Microsoft Office PowerPoint</Application>
  <PresentationFormat>On-screen Show (4:3)</PresentationFormat>
  <Paragraphs>193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Courier New</vt:lpstr>
      <vt:lpstr>Ravensbourne Sans</vt:lpstr>
      <vt:lpstr>Times New Roman</vt:lpstr>
      <vt:lpstr>Custom Design</vt:lpstr>
      <vt:lpstr>Ravensbourne Building</vt:lpstr>
      <vt:lpstr>Students and Work</vt:lpstr>
      <vt:lpstr>Titles and Dividers</vt:lpstr>
      <vt:lpstr>Theme2</vt:lpstr>
      <vt:lpstr>1_Students and Work</vt:lpstr>
      <vt:lpstr>1_Titles and Dividers</vt:lpstr>
      <vt:lpstr>Theme1</vt:lpstr>
      <vt:lpstr>2_Students and Work</vt:lpstr>
      <vt:lpstr>2_Titles and Dividers</vt:lpstr>
      <vt:lpstr>An Industrial Internet of Things (IIOT) With an Underlying Clustered 5G HetNet</vt:lpstr>
      <vt:lpstr>Wearables for Smart Manufacturing in Industry 4.0</vt:lpstr>
      <vt:lpstr>5G Heterogeneous Networks</vt:lpstr>
      <vt:lpstr>Industry 4.0 - Wearable IoTs </vt:lpstr>
      <vt:lpstr>Challenges of Wearable IoT </vt:lpstr>
      <vt:lpstr>PowerPoint Presentation</vt:lpstr>
      <vt:lpstr>PowerPoint Presentation</vt:lpstr>
      <vt:lpstr>Significance of Clustering in 5G HetNet</vt:lpstr>
      <vt:lpstr>Proposed Hybrid Clustering Scheme</vt:lpstr>
      <vt:lpstr>5G Interference Managed Hybrid Clustering</vt:lpstr>
      <vt:lpstr>Result and Analysis</vt:lpstr>
      <vt:lpstr>Result and Analysis</vt:lpstr>
      <vt:lpstr>Result and Analysis</vt:lpstr>
      <vt:lpstr>Summary </vt:lpstr>
      <vt:lpstr>Conclusion</vt:lpstr>
      <vt:lpstr>References</vt:lpstr>
      <vt:lpstr>Thank You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Naureen Farhan</cp:lastModifiedBy>
  <cp:revision>95</cp:revision>
  <dcterms:created xsi:type="dcterms:W3CDTF">2024-06-04T09:20:10Z</dcterms:created>
  <dcterms:modified xsi:type="dcterms:W3CDTF">2026-01-29T11:50:44Z</dcterms:modified>
</cp:coreProperties>
</file>